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2997" r:id="rId2"/>
    <p:sldId id="281" r:id="rId3"/>
    <p:sldId id="282" r:id="rId4"/>
    <p:sldId id="2998"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82" d="100"/>
          <a:sy n="82" d="100"/>
        </p:scale>
        <p:origin x="21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75F58-2F6F-0449-8F92-D529D325BDE4}" type="datetimeFigureOut">
              <a:rPr lang="en-US" smtClean="0"/>
              <a:t>10/3/25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E23F5-8A7F-D04E-84F1-699A9EC9B0CF}" type="slidenum">
              <a:rPr lang="en-US" smtClean="0"/>
              <a:t>‹#›</a:t>
            </a:fld>
            <a:endParaRPr lang="en-US"/>
          </a:p>
        </p:txBody>
      </p:sp>
    </p:spTree>
    <p:extLst>
      <p:ext uri="{BB962C8B-B14F-4D97-AF65-F5344CB8AC3E}">
        <p14:creationId xmlns:p14="http://schemas.microsoft.com/office/powerpoint/2010/main" val="383583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B70BA-5808-1C4D-A845-EADCFDAED248}" type="slidenum">
              <a:rPr lang="en-US" smtClean="0"/>
              <a:t>2</a:t>
            </a:fld>
            <a:endParaRPr lang="en-US"/>
          </a:p>
        </p:txBody>
      </p:sp>
    </p:spTree>
    <p:extLst>
      <p:ext uri="{BB962C8B-B14F-4D97-AF65-F5344CB8AC3E}">
        <p14:creationId xmlns:p14="http://schemas.microsoft.com/office/powerpoint/2010/main" val="23994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E08-B373-4270-879C-0B90DB2F7587}"/>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B68EE055-0749-4B4B-AAB9-9FC2B0A5B39F}"/>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A52F2DD7-6BC0-4B51-90F8-22FBF347D413}"/>
              </a:ext>
            </a:extLst>
          </p:cNvPr>
          <p:cNvSpPr>
            <a:spLocks noGrp="1"/>
          </p:cNvSpPr>
          <p:nvPr>
            <p:ph type="dt" sz="half" idx="10"/>
          </p:nvPr>
        </p:nvSpPr>
        <p:spPr/>
        <p:txBody>
          <a:bodyPr/>
          <a:lstStyle/>
          <a:p>
            <a:fld id="{D1C773EE-9FF4-F94D-AE26-2B7D638E782E}" type="datetime1">
              <a:rPr lang="en-US" smtClean="0"/>
              <a:t>10/3/25</a:t>
            </a:fld>
            <a:endParaRPr lang="en-US"/>
          </a:p>
        </p:txBody>
      </p:sp>
      <p:sp>
        <p:nvSpPr>
          <p:cNvPr id="5" name="Footer Placeholder 4">
            <a:extLst>
              <a:ext uri="{FF2B5EF4-FFF2-40B4-BE49-F238E27FC236}">
                <a16:creationId xmlns:a16="http://schemas.microsoft.com/office/drawing/2014/main" id="{C1C50D43-35E0-47BF-A1F6-697FF588F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388FE-FDFB-45E9-8089-55C87D3F99AE}"/>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400111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736-5AF6-4AF0-95F8-4B02C1F83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9B266-67A2-4304-802F-CB55B88F7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EE510-90F7-40B9-9713-30D18205105D}"/>
              </a:ext>
            </a:extLst>
          </p:cNvPr>
          <p:cNvSpPr>
            <a:spLocks noGrp="1"/>
          </p:cNvSpPr>
          <p:nvPr>
            <p:ph type="dt" sz="half" idx="10"/>
          </p:nvPr>
        </p:nvSpPr>
        <p:spPr/>
        <p:txBody>
          <a:bodyPr/>
          <a:lstStyle/>
          <a:p>
            <a:fld id="{223689C1-50B5-DF41-B556-DFD3E2BB4EC1}" type="datetime1">
              <a:rPr lang="en-US" smtClean="0"/>
              <a:t>10/3/25</a:t>
            </a:fld>
            <a:endParaRPr lang="en-US"/>
          </a:p>
        </p:txBody>
      </p:sp>
      <p:sp>
        <p:nvSpPr>
          <p:cNvPr id="5" name="Footer Placeholder 4">
            <a:extLst>
              <a:ext uri="{FF2B5EF4-FFF2-40B4-BE49-F238E27FC236}">
                <a16:creationId xmlns:a16="http://schemas.microsoft.com/office/drawing/2014/main" id="{2861CE11-FEB0-4E76-9C84-47E26261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04BC-AAAD-48E7-93CF-C04A913F374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15112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63814-5701-46AB-80FD-87CEA3EC852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106DD-070F-4A7B-A15F-7DFF79FBA0F9}"/>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82A81-5E72-4CD5-A99B-6A86E4E3DE2D}"/>
              </a:ext>
            </a:extLst>
          </p:cNvPr>
          <p:cNvSpPr>
            <a:spLocks noGrp="1"/>
          </p:cNvSpPr>
          <p:nvPr>
            <p:ph type="dt" sz="half" idx="10"/>
          </p:nvPr>
        </p:nvSpPr>
        <p:spPr/>
        <p:txBody>
          <a:bodyPr/>
          <a:lstStyle/>
          <a:p>
            <a:fld id="{7B647505-92FB-F84F-9FEC-6B26845BE0FD}" type="datetime1">
              <a:rPr lang="en-US" smtClean="0"/>
              <a:t>10/3/25</a:t>
            </a:fld>
            <a:endParaRPr lang="en-US"/>
          </a:p>
        </p:txBody>
      </p:sp>
      <p:sp>
        <p:nvSpPr>
          <p:cNvPr id="5" name="Footer Placeholder 4">
            <a:extLst>
              <a:ext uri="{FF2B5EF4-FFF2-40B4-BE49-F238E27FC236}">
                <a16:creationId xmlns:a16="http://schemas.microsoft.com/office/drawing/2014/main" id="{F6333CD6-6AB1-4A46-BADD-55DC4A66F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F7CF-6B3A-4B39-9408-51636388176B}"/>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98438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63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70C26C58-CBDA-994A-BF04-A2068384B88C}"/>
              </a:ext>
            </a:extLst>
          </p:cNvPr>
          <p:cNvSpPr>
            <a:spLocks noGrp="1"/>
          </p:cNvSpPr>
          <p:nvPr>
            <p:ph type="pic" sz="quarter" idx="10"/>
          </p:nvPr>
        </p:nvSpPr>
        <p:spPr>
          <a:xfrm>
            <a:off x="4625995" y="2351617"/>
            <a:ext cx="3146405" cy="5243407"/>
          </a:xfrm>
        </p:spPr>
        <p:txBody>
          <a:bodyPr/>
          <a:lstStyle/>
          <a:p>
            <a:endParaRPr kumimoji="1" lang="zh-CN" altLang="en-US"/>
          </a:p>
        </p:txBody>
      </p:sp>
      <p:sp>
        <p:nvSpPr>
          <p:cNvPr id="2" name="日期占位符 1">
            <a:extLst>
              <a:ext uri="{FF2B5EF4-FFF2-40B4-BE49-F238E27FC236}">
                <a16:creationId xmlns:a16="http://schemas.microsoft.com/office/drawing/2014/main" id="{FFF24718-2DD6-8B4D-875F-9176583876C8}"/>
              </a:ext>
            </a:extLst>
          </p:cNvPr>
          <p:cNvSpPr>
            <a:spLocks noGrp="1"/>
          </p:cNvSpPr>
          <p:nvPr>
            <p:ph type="dt" sz="half" idx="11"/>
          </p:nvPr>
        </p:nvSpPr>
        <p:spPr/>
        <p:txBody>
          <a:bodyPr/>
          <a:lstStyle/>
          <a:p>
            <a:fld id="{769118DA-C9F9-4C4A-8E44-0A65F73E92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F0646059-E1F7-9D4F-8CDD-BE0C219CDE22}"/>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F764DE3-E5E6-CE4C-9A17-E9E51CAF877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62556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B0108003-E436-A14C-B9F7-90195F1B95A6}"/>
              </a:ext>
            </a:extLst>
          </p:cNvPr>
          <p:cNvSpPr>
            <a:spLocks noGrp="1"/>
          </p:cNvSpPr>
          <p:nvPr>
            <p:ph type="pic" sz="quarter" idx="10" hasCustomPrompt="1"/>
          </p:nvPr>
        </p:nvSpPr>
        <p:spPr>
          <a:xfrm>
            <a:off x="607771" y="2066926"/>
            <a:ext cx="2158663" cy="672655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F448EB64-3FD4-B447-B04A-B0FB8018A2CD}"/>
              </a:ext>
            </a:extLst>
          </p:cNvPr>
          <p:cNvSpPr>
            <a:spLocks noGrp="1"/>
          </p:cNvSpPr>
          <p:nvPr>
            <p:ph type="dt" sz="half" idx="11"/>
          </p:nvPr>
        </p:nvSpPr>
        <p:spPr/>
        <p:txBody>
          <a:bodyPr/>
          <a:lstStyle/>
          <a:p>
            <a:fld id="{5A60CF62-746E-AE43-AEA8-20E23CEACF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BB41652-687E-374F-BDC4-53BAB23FCF2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D2E7D4C-4E94-0449-9906-8A7F7E592D9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27700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9F4D8D3C-5E77-3543-ABCA-951BD2D32CC4}"/>
              </a:ext>
            </a:extLst>
          </p:cNvPr>
          <p:cNvSpPr>
            <a:spLocks noGrp="1"/>
          </p:cNvSpPr>
          <p:nvPr>
            <p:ph type="pic" sz="quarter" idx="10" hasCustomPrompt="1"/>
          </p:nvPr>
        </p:nvSpPr>
        <p:spPr>
          <a:xfrm>
            <a:off x="0" y="0"/>
            <a:ext cx="7772400" cy="1005840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C7BD2EBE-1571-5B40-8F3C-61F2A754626D}"/>
              </a:ext>
            </a:extLst>
          </p:cNvPr>
          <p:cNvSpPr>
            <a:spLocks noGrp="1"/>
          </p:cNvSpPr>
          <p:nvPr>
            <p:ph type="dt" sz="half" idx="11"/>
          </p:nvPr>
        </p:nvSpPr>
        <p:spPr/>
        <p:txBody>
          <a:bodyPr/>
          <a:lstStyle/>
          <a:p>
            <a:fld id="{9F43E4D6-3012-C44B-A10F-A5263C51DA0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CDF7B301-258D-BD4A-9404-05DED3FE8AA0}"/>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44302FA-20E7-A843-A813-95E8473124CD}"/>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17828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0DFD175D-F9D9-3247-B9CD-60C0307D1AE8}"/>
              </a:ext>
            </a:extLst>
          </p:cNvPr>
          <p:cNvSpPr>
            <a:spLocks noGrp="1"/>
          </p:cNvSpPr>
          <p:nvPr>
            <p:ph type="pic" sz="quarter" idx="10" hasCustomPrompt="1"/>
          </p:nvPr>
        </p:nvSpPr>
        <p:spPr>
          <a:xfrm>
            <a:off x="0" y="1"/>
            <a:ext cx="7772400" cy="4713642"/>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2B87FBF7-D0B2-B249-8D41-13B401BD602D}"/>
              </a:ext>
            </a:extLst>
          </p:cNvPr>
          <p:cNvSpPr>
            <a:spLocks noGrp="1"/>
          </p:cNvSpPr>
          <p:nvPr>
            <p:ph type="dt" sz="half" idx="11"/>
          </p:nvPr>
        </p:nvSpPr>
        <p:spPr/>
        <p:txBody>
          <a:bodyPr/>
          <a:lstStyle/>
          <a:p>
            <a:fld id="{1BDB98B6-05A4-FB45-A49B-BB0753D593F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8649FC6F-BFDA-F440-B411-B4821AF09CB8}"/>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0361DC6-0AEC-EF47-A960-97F5E717401C}"/>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36669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D4A881A4-9AA0-AE41-8A1B-818B9895734A}"/>
              </a:ext>
            </a:extLst>
          </p:cNvPr>
          <p:cNvSpPr>
            <a:spLocks noGrp="1"/>
          </p:cNvSpPr>
          <p:nvPr>
            <p:ph type="pic" sz="quarter" idx="10" hasCustomPrompt="1"/>
          </p:nvPr>
        </p:nvSpPr>
        <p:spPr>
          <a:xfrm>
            <a:off x="724614" y="1930189"/>
            <a:ext cx="6557963" cy="692912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32008072-3BF1-E946-98BF-D8C11C182A9E}"/>
              </a:ext>
            </a:extLst>
          </p:cNvPr>
          <p:cNvSpPr>
            <a:spLocks noGrp="1"/>
          </p:cNvSpPr>
          <p:nvPr>
            <p:ph type="dt" sz="half" idx="11"/>
          </p:nvPr>
        </p:nvSpPr>
        <p:spPr/>
        <p:txBody>
          <a:bodyPr/>
          <a:lstStyle/>
          <a:p>
            <a:fld id="{EDBC7DB6-6A13-5E44-8D2D-6FDFFEE9EFB4}"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C08C057-D7DD-1347-80C6-E4911DB860D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BDFC2E6A-D7DB-384E-AE07-F6A00C42FD7A}"/>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75119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3EF14F3B-5D2E-8C44-8810-5216AA1FCF31}"/>
              </a:ext>
            </a:extLst>
          </p:cNvPr>
          <p:cNvSpPr>
            <a:spLocks noGrp="1"/>
          </p:cNvSpPr>
          <p:nvPr>
            <p:ph type="pic" sz="quarter" idx="10" hasCustomPrompt="1"/>
          </p:nvPr>
        </p:nvSpPr>
        <p:spPr>
          <a:xfrm>
            <a:off x="755988" y="2933706"/>
            <a:ext cx="2978408" cy="559498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1C7309BD-A07D-C24D-A319-6CD97713DAE5}"/>
              </a:ext>
            </a:extLst>
          </p:cNvPr>
          <p:cNvSpPr>
            <a:spLocks noGrp="1"/>
          </p:cNvSpPr>
          <p:nvPr>
            <p:ph type="dt" sz="half" idx="11"/>
          </p:nvPr>
        </p:nvSpPr>
        <p:spPr/>
        <p:txBody>
          <a:bodyPr/>
          <a:lstStyle/>
          <a:p>
            <a:fld id="{1D7ADEA2-7ED8-714C-B2B8-6294A4FF3972}"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17751810-D9A1-C844-BE3D-ECAB2781EBC5}"/>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E9AF91D-29EB-8C41-BCC8-0CEB07AAC4F1}"/>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410174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459-8FE6-409E-B2AA-1B0208E21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7F7C5-2984-42F5-9DD2-F668E7374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A3F0-5FBA-4B09-84A3-EC39A3EF4D7F}"/>
              </a:ext>
            </a:extLst>
          </p:cNvPr>
          <p:cNvSpPr>
            <a:spLocks noGrp="1"/>
          </p:cNvSpPr>
          <p:nvPr>
            <p:ph type="dt" sz="half" idx="10"/>
          </p:nvPr>
        </p:nvSpPr>
        <p:spPr/>
        <p:txBody>
          <a:bodyPr/>
          <a:lstStyle/>
          <a:p>
            <a:fld id="{C6006300-D6B5-B746-A436-D45ECC44E95B}" type="datetime1">
              <a:rPr lang="en-US" smtClean="0"/>
              <a:t>10/3/25</a:t>
            </a:fld>
            <a:endParaRPr lang="en-US"/>
          </a:p>
        </p:txBody>
      </p:sp>
      <p:sp>
        <p:nvSpPr>
          <p:cNvPr id="5" name="Footer Placeholder 4">
            <a:extLst>
              <a:ext uri="{FF2B5EF4-FFF2-40B4-BE49-F238E27FC236}">
                <a16:creationId xmlns:a16="http://schemas.microsoft.com/office/drawing/2014/main" id="{ABA54121-00F3-4043-A9CD-2EF59DF33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0216B-E3E5-4589-A4D2-321F9BA491C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00696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B611-45A2-4BEE-B633-906120EF0C8E}"/>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A147A132-2498-41A7-A108-AEFFEE4BBBDF}"/>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4C53E-FA13-48A8-940A-4FEC80E7BE9D}"/>
              </a:ext>
            </a:extLst>
          </p:cNvPr>
          <p:cNvSpPr>
            <a:spLocks noGrp="1"/>
          </p:cNvSpPr>
          <p:nvPr>
            <p:ph type="dt" sz="half" idx="10"/>
          </p:nvPr>
        </p:nvSpPr>
        <p:spPr/>
        <p:txBody>
          <a:bodyPr/>
          <a:lstStyle/>
          <a:p>
            <a:fld id="{70FA99EF-05DB-AA43-BB78-159573EF1927}" type="datetime1">
              <a:rPr lang="en-US" smtClean="0"/>
              <a:t>10/3/25</a:t>
            </a:fld>
            <a:endParaRPr lang="en-US"/>
          </a:p>
        </p:txBody>
      </p:sp>
      <p:sp>
        <p:nvSpPr>
          <p:cNvPr id="5" name="Footer Placeholder 4">
            <a:extLst>
              <a:ext uri="{FF2B5EF4-FFF2-40B4-BE49-F238E27FC236}">
                <a16:creationId xmlns:a16="http://schemas.microsoft.com/office/drawing/2014/main" id="{FD7BC378-5BD9-433B-97DA-DAFC76AE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13052-D8FE-4119-9D6B-39CA3E5F507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89854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57B3-6D7B-47E1-92FD-4974B26CE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8B3A6-B804-40F5-AB37-5CC0132FE30C}"/>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6C9D2-3765-4C17-BC7D-8C4565574A92}"/>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AC655-3CEF-4133-8734-2F1C047F87E2}"/>
              </a:ext>
            </a:extLst>
          </p:cNvPr>
          <p:cNvSpPr>
            <a:spLocks noGrp="1"/>
          </p:cNvSpPr>
          <p:nvPr>
            <p:ph type="dt" sz="half" idx="10"/>
          </p:nvPr>
        </p:nvSpPr>
        <p:spPr/>
        <p:txBody>
          <a:bodyPr/>
          <a:lstStyle/>
          <a:p>
            <a:fld id="{54AB61BD-FE24-D840-B3CF-09D420E0480E}" type="datetime1">
              <a:rPr lang="en-US" smtClean="0"/>
              <a:t>10/3/25</a:t>
            </a:fld>
            <a:endParaRPr lang="en-US"/>
          </a:p>
        </p:txBody>
      </p:sp>
      <p:sp>
        <p:nvSpPr>
          <p:cNvPr id="6" name="Footer Placeholder 5">
            <a:extLst>
              <a:ext uri="{FF2B5EF4-FFF2-40B4-BE49-F238E27FC236}">
                <a16:creationId xmlns:a16="http://schemas.microsoft.com/office/drawing/2014/main" id="{A7B0FBF6-F625-4311-8783-B4266CA02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ABC17-480A-44CB-A03F-A464958DD01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65314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80DB-2C62-40F1-B34E-C32CC1204F42}"/>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BA678-90F3-482F-B545-9DCA451D69C1}"/>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BCFEF219-C12F-4848-B8C4-8FE3A91335F9}"/>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7F390-826D-4FE0-BA77-20413F2A6B4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A37F69B4-65E0-4F52-8ED9-7675B6F8065F}"/>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16DCF-BC4D-44FF-9C1F-051BACD97C8F}"/>
              </a:ext>
            </a:extLst>
          </p:cNvPr>
          <p:cNvSpPr>
            <a:spLocks noGrp="1"/>
          </p:cNvSpPr>
          <p:nvPr>
            <p:ph type="dt" sz="half" idx="10"/>
          </p:nvPr>
        </p:nvSpPr>
        <p:spPr/>
        <p:txBody>
          <a:bodyPr/>
          <a:lstStyle/>
          <a:p>
            <a:fld id="{5BAC4497-09D0-4D42-A705-744827D476F0}" type="datetime1">
              <a:rPr lang="en-US" smtClean="0"/>
              <a:t>10/3/25</a:t>
            </a:fld>
            <a:endParaRPr lang="en-US"/>
          </a:p>
        </p:txBody>
      </p:sp>
      <p:sp>
        <p:nvSpPr>
          <p:cNvPr id="8" name="Footer Placeholder 7">
            <a:extLst>
              <a:ext uri="{FF2B5EF4-FFF2-40B4-BE49-F238E27FC236}">
                <a16:creationId xmlns:a16="http://schemas.microsoft.com/office/drawing/2014/main" id="{B12EF59F-6427-49E9-82AC-87DA93FD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228F2-F60B-410B-A12D-08322057A86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54624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401-4248-41E0-8233-FED059302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D5694-BD62-405C-B2CF-38E6635EB7CD}"/>
              </a:ext>
            </a:extLst>
          </p:cNvPr>
          <p:cNvSpPr>
            <a:spLocks noGrp="1"/>
          </p:cNvSpPr>
          <p:nvPr>
            <p:ph type="dt" sz="half" idx="10"/>
          </p:nvPr>
        </p:nvSpPr>
        <p:spPr/>
        <p:txBody>
          <a:bodyPr/>
          <a:lstStyle/>
          <a:p>
            <a:fld id="{1846EA5E-6B26-F54B-AA7C-F360A987576F}" type="datetime1">
              <a:rPr lang="en-US" smtClean="0"/>
              <a:t>10/3/25</a:t>
            </a:fld>
            <a:endParaRPr lang="en-US"/>
          </a:p>
        </p:txBody>
      </p:sp>
      <p:sp>
        <p:nvSpPr>
          <p:cNvPr id="4" name="Footer Placeholder 3">
            <a:extLst>
              <a:ext uri="{FF2B5EF4-FFF2-40B4-BE49-F238E27FC236}">
                <a16:creationId xmlns:a16="http://schemas.microsoft.com/office/drawing/2014/main" id="{3ADBA82B-4386-47EF-A019-F3129DCFF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0267F-AB8D-431C-942E-64BCA990B3E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29177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8EE8E-BC2D-48E1-BEED-80B86491ECB6}"/>
              </a:ext>
            </a:extLst>
          </p:cNvPr>
          <p:cNvSpPr>
            <a:spLocks noGrp="1"/>
          </p:cNvSpPr>
          <p:nvPr>
            <p:ph type="dt" sz="half" idx="10"/>
          </p:nvPr>
        </p:nvSpPr>
        <p:spPr/>
        <p:txBody>
          <a:bodyPr/>
          <a:lstStyle/>
          <a:p>
            <a:fld id="{DC6F1CC9-16CF-DA49-B64F-1DBAFF57EA1C}" type="datetime1">
              <a:rPr lang="en-US" smtClean="0"/>
              <a:t>10/3/25</a:t>
            </a:fld>
            <a:endParaRPr lang="en-US"/>
          </a:p>
        </p:txBody>
      </p:sp>
      <p:sp>
        <p:nvSpPr>
          <p:cNvPr id="3" name="Footer Placeholder 2">
            <a:extLst>
              <a:ext uri="{FF2B5EF4-FFF2-40B4-BE49-F238E27FC236}">
                <a16:creationId xmlns:a16="http://schemas.microsoft.com/office/drawing/2014/main" id="{DDA5DF77-C362-4202-B03F-4ED89D4BF4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493A2-6E86-4EA6-825A-B90FE8E2C21A}"/>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27561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12E-D863-46CC-8E3B-D61F46BE17D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9127DA9A-7008-4A21-BE31-6963DB437F21}"/>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DD8EF-A84D-4003-B5A8-F300693D9B65}"/>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7F602D67-7FE5-41E7-9DCC-22B6FA24F5D1}"/>
              </a:ext>
            </a:extLst>
          </p:cNvPr>
          <p:cNvSpPr>
            <a:spLocks noGrp="1"/>
          </p:cNvSpPr>
          <p:nvPr>
            <p:ph type="dt" sz="half" idx="10"/>
          </p:nvPr>
        </p:nvSpPr>
        <p:spPr/>
        <p:txBody>
          <a:bodyPr/>
          <a:lstStyle/>
          <a:p>
            <a:fld id="{E4F81F44-1F1A-8143-B3C3-081840D37071}" type="datetime1">
              <a:rPr lang="en-US" smtClean="0"/>
              <a:t>10/3/25</a:t>
            </a:fld>
            <a:endParaRPr lang="en-US"/>
          </a:p>
        </p:txBody>
      </p:sp>
      <p:sp>
        <p:nvSpPr>
          <p:cNvPr id="6" name="Footer Placeholder 5">
            <a:extLst>
              <a:ext uri="{FF2B5EF4-FFF2-40B4-BE49-F238E27FC236}">
                <a16:creationId xmlns:a16="http://schemas.microsoft.com/office/drawing/2014/main" id="{25313784-604A-465F-BBE8-6C43CC80F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C2A25-6CFA-43DE-9D3C-0B5C90CA90CD}"/>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52234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39D6-67CF-4212-A0CE-5F9FF2811B4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287C841F-5EC5-4FA4-AD55-C7F260418CBB}"/>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4E2050F4-D171-4920-A8B5-5CD77F4CD3BF}"/>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1483012F-DD7A-4D09-9369-C7A3CA1C4DA0}"/>
              </a:ext>
            </a:extLst>
          </p:cNvPr>
          <p:cNvSpPr>
            <a:spLocks noGrp="1"/>
          </p:cNvSpPr>
          <p:nvPr>
            <p:ph type="dt" sz="half" idx="10"/>
          </p:nvPr>
        </p:nvSpPr>
        <p:spPr/>
        <p:txBody>
          <a:bodyPr/>
          <a:lstStyle/>
          <a:p>
            <a:fld id="{D0F0256B-E322-8743-BE6F-E14F4EAFC364}" type="datetime1">
              <a:rPr lang="en-US" smtClean="0"/>
              <a:t>10/3/25</a:t>
            </a:fld>
            <a:endParaRPr lang="en-US"/>
          </a:p>
        </p:txBody>
      </p:sp>
      <p:sp>
        <p:nvSpPr>
          <p:cNvPr id="6" name="Footer Placeholder 5">
            <a:extLst>
              <a:ext uri="{FF2B5EF4-FFF2-40B4-BE49-F238E27FC236}">
                <a16:creationId xmlns:a16="http://schemas.microsoft.com/office/drawing/2014/main" id="{9535C60E-B750-4E67-BA25-C0E53B9D6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03EAD-6D2D-4938-A667-1F4FC6CBC6B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4671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9F9B1-5748-40CB-AE03-E5A861873B22}"/>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74A0E-FD37-426D-AF95-78857BC33DA5}"/>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C899C-6475-4902-A2A0-24C31CEC67CC}"/>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603A527-D23C-E845-8163-01874A9CADC3}" type="datetime1">
              <a:rPr lang="en-US" smtClean="0"/>
              <a:t>10/3/25</a:t>
            </a:fld>
            <a:endParaRPr lang="en-US"/>
          </a:p>
        </p:txBody>
      </p:sp>
      <p:sp>
        <p:nvSpPr>
          <p:cNvPr id="5" name="Footer Placeholder 4">
            <a:extLst>
              <a:ext uri="{FF2B5EF4-FFF2-40B4-BE49-F238E27FC236}">
                <a16:creationId xmlns:a16="http://schemas.microsoft.com/office/drawing/2014/main" id="{EF1954EE-F716-4051-B360-CB133A6520F6}"/>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70ED6-8007-4FFC-B31C-978909BBFC94}"/>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49E26726-754E-4A21-8125-2C80ED343F8F}" type="slidenum">
              <a:rPr lang="en-US" smtClean="0"/>
              <a:t>‹#›</a:t>
            </a:fld>
            <a:endParaRPr lang="en-US"/>
          </a:p>
        </p:txBody>
      </p:sp>
    </p:spTree>
    <p:extLst>
      <p:ext uri="{BB962C8B-B14F-4D97-AF65-F5344CB8AC3E}">
        <p14:creationId xmlns:p14="http://schemas.microsoft.com/office/powerpoint/2010/main" val="1699461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0.wdp"/><Relationship Id="rId3" Type="http://schemas.openxmlformats.org/officeDocument/2006/relationships/image" Target="../media/image8.jpg"/><Relationship Id="rId7" Type="http://schemas.microsoft.com/office/2007/relationships/hdphoto" Target="../media/hdphoto7.wdp"/><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1.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8.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9AC4C40-E73D-4E58-AC47-6EA2FB75DE01}"/>
              </a:ext>
            </a:extLst>
          </p:cNvPr>
          <p:cNvSpPr/>
          <p:nvPr/>
        </p:nvSpPr>
        <p:spPr>
          <a:xfrm rot="5400000">
            <a:off x="-349760" y="348381"/>
            <a:ext cx="2185987" cy="1486473"/>
          </a:xfrm>
          <a:prstGeom prst="rtTriangle">
            <a:avLst/>
          </a:prstGeom>
          <a:solidFill>
            <a:schemeClr val="bg1"/>
          </a:solidFill>
          <a:ln>
            <a:noFill/>
          </a:ln>
          <a:effectLst>
            <a:outerShdw blurRad="1270000" dist="685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0BA17E-2341-4C05-9959-BEF85F15D3C1}"/>
              </a:ext>
            </a:extLst>
          </p:cNvPr>
          <p:cNvSpPr txBox="1"/>
          <p:nvPr/>
        </p:nvSpPr>
        <p:spPr>
          <a:xfrm>
            <a:off x="743234" y="4262840"/>
            <a:ext cx="6544319" cy="955646"/>
          </a:xfrm>
          <a:prstGeom prst="rect">
            <a:avLst/>
          </a:prstGeom>
          <a:noFill/>
        </p:spPr>
        <p:txBody>
          <a:bodyPr wrap="square" rtlCol="0">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da-DK" sz="5610" b="0" i="0" u="none" strike="noStrike" kern="1200" cap="none" spc="-191" normalizeH="0" baseline="0" noProof="0" dirty="0" err="1">
                <a:ln>
                  <a:noFill/>
                </a:ln>
                <a:solidFill>
                  <a:prstClr val="white"/>
                </a:solidFill>
                <a:effectLst/>
                <a:uLnTx/>
                <a:uFillTx/>
                <a:latin typeface="Helvetica" pitchFamily="2" charset="0"/>
                <a:ea typeface="+mn-ea"/>
                <a:cs typeface="Poppins" panose="00000500000000000000" pitchFamily="50" charset="0"/>
              </a:rPr>
              <a:t>Quarterly</a:t>
            </a:r>
            <a:r>
              <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rPr>
              <a:t> </a:t>
            </a:r>
            <a:r>
              <a:rPr kumimoji="0" lang="da-DK" sz="5610" b="0" i="0" u="none" strike="noStrike" kern="1200" cap="none" spc="-191" normalizeH="0" baseline="0" noProof="0" dirty="0" err="1">
                <a:ln>
                  <a:noFill/>
                </a:ln>
                <a:solidFill>
                  <a:prstClr val="white"/>
                </a:solidFill>
                <a:effectLst/>
                <a:uLnTx/>
                <a:uFillTx/>
                <a:latin typeface="Helvetica" pitchFamily="2" charset="0"/>
                <a:ea typeface="+mn-ea"/>
                <a:cs typeface="Poppins" panose="00000500000000000000" pitchFamily="50" charset="0"/>
              </a:rPr>
              <a:t>Goals</a:t>
            </a:r>
            <a:endPar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endParaRPr>
          </a:p>
        </p:txBody>
      </p:sp>
      <p:sp>
        <p:nvSpPr>
          <p:cNvPr id="9" name="Right Triangle 8">
            <a:extLst>
              <a:ext uri="{FF2B5EF4-FFF2-40B4-BE49-F238E27FC236}">
                <a16:creationId xmlns:a16="http://schemas.microsoft.com/office/drawing/2014/main" id="{6419FF9F-0E40-B407-6D26-8E1A056BFAB1}"/>
              </a:ext>
            </a:extLst>
          </p:cNvPr>
          <p:cNvSpPr/>
          <p:nvPr/>
        </p:nvSpPr>
        <p:spPr>
          <a:xfrm rot="5400000" flipH="1" flipV="1">
            <a:off x="6734152" y="9020152"/>
            <a:ext cx="1165863" cy="91063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triangle with black lines&#10;&#10;Description automatically generated">
            <a:extLst>
              <a:ext uri="{FF2B5EF4-FFF2-40B4-BE49-F238E27FC236}">
                <a16:creationId xmlns:a16="http://schemas.microsoft.com/office/drawing/2014/main" id="{49E12779-8059-3A7D-6506-7852BDB7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4" y="211234"/>
            <a:ext cx="737244" cy="490926"/>
          </a:xfrm>
          <a:prstGeom prst="rect">
            <a:avLst/>
          </a:prstGeom>
        </p:spPr>
      </p:pic>
    </p:spTree>
    <p:extLst>
      <p:ext uri="{BB962C8B-B14F-4D97-AF65-F5344CB8AC3E}">
        <p14:creationId xmlns:p14="http://schemas.microsoft.com/office/powerpoint/2010/main" val="663780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08B107-6B7A-FDBB-DBDB-EBB0E69254B6}"/>
              </a:ext>
            </a:extLst>
          </p:cNvPr>
          <p:cNvSpPr txBox="1"/>
          <p:nvPr/>
        </p:nvSpPr>
        <p:spPr>
          <a:xfrm>
            <a:off x="680688" y="618950"/>
            <a:ext cx="5213287" cy="523220"/>
          </a:xfrm>
          <a:prstGeom prst="rect">
            <a:avLst/>
          </a:prstGeom>
          <a:noFill/>
        </p:spPr>
        <p:txBody>
          <a:bodyPr wrap="none" rtlCol="0">
            <a:spAutoFit/>
          </a:bodyPr>
          <a:lstStyle/>
          <a:p>
            <a:r>
              <a:rPr lang="en-US" sz="2800" b="1" dirty="0">
                <a:latin typeface="Montserrat" pitchFamily="2" charset="77"/>
              </a:rPr>
              <a:t>Draft Goals for the Quarter</a:t>
            </a:r>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3"/>
          <a:srcRect l="852" t="20537" r="388" b="58035"/>
          <a:stretch/>
        </p:blipFill>
        <p:spPr>
          <a:xfrm>
            <a:off x="0" y="0"/>
            <a:ext cx="7772400" cy="109728"/>
          </a:xfrm>
          <a:prstGeom prst="rect">
            <a:avLst/>
          </a:prstGeom>
        </p:spPr>
      </p:pic>
      <p:cxnSp>
        <p:nvCxnSpPr>
          <p:cNvPr id="10" name="Straight Connector 9">
            <a:extLst>
              <a:ext uri="{FF2B5EF4-FFF2-40B4-BE49-F238E27FC236}">
                <a16:creationId xmlns:a16="http://schemas.microsoft.com/office/drawing/2014/main" id="{B35A2581-1DC2-BB11-9D93-46CA6EE0C436}"/>
              </a:ext>
            </a:extLst>
          </p:cNvPr>
          <p:cNvCxnSpPr>
            <a:cxnSpLocks/>
          </p:cNvCxnSpPr>
          <p:nvPr/>
        </p:nvCxnSpPr>
        <p:spPr>
          <a:xfrm>
            <a:off x="773483" y="1178151"/>
            <a:ext cx="4174074" cy="0"/>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416AD-D292-B329-3884-D4B58C01C88B}"/>
              </a:ext>
            </a:extLst>
          </p:cNvPr>
          <p:cNvSpPr txBox="1"/>
          <p:nvPr/>
        </p:nvSpPr>
        <p:spPr>
          <a:xfrm>
            <a:off x="680687" y="1424492"/>
            <a:ext cx="6389963" cy="4832092"/>
          </a:xfrm>
          <a:prstGeom prst="rect">
            <a:avLst/>
          </a:prstGeom>
          <a:noFill/>
        </p:spPr>
        <p:txBody>
          <a:bodyPr wrap="square" rtlCol="0">
            <a:spAutoFit/>
          </a:bodyPr>
          <a:lstStyle/>
          <a:p>
            <a:r>
              <a:rPr lang="en-US" sz="1400" dirty="0">
                <a:effectLst/>
                <a:latin typeface="Minion Pro" panose="02040503050306020203" pitchFamily="18" charset="0"/>
              </a:rPr>
              <a:t>In previous exercises, you have set down the organization’s mission, vision, and values and established strategic objectives for the next 2–3 years. But as the graphic below shows, we must now further break the strategic objectives into goals for the quarter.</a:t>
            </a:r>
          </a:p>
          <a:p>
            <a:endParaRPr lang="en-US" sz="1400" dirty="0">
              <a:latin typeface="Minion Pro" panose="02040503050306020203" pitchFamily="18" charset="0"/>
            </a:endParaRPr>
          </a:p>
          <a:p>
            <a:r>
              <a:rPr lang="en-US" sz="1400" dirty="0">
                <a:effectLst/>
                <a:latin typeface="Minion Pro" panose="02040503050306020203" pitchFamily="18" charset="0"/>
              </a:rPr>
              <a:t>While objectives for the next 2–3 years are critical, they alone are usually not sufficient to drive execution. For most organizations past the startup phase, goal setting at the quarterly level is most appropriate. This helps people see what the company is trying to achieve in the next 90 days. It als</a:t>
            </a:r>
            <a:r>
              <a:rPr lang="en-US" sz="1400" dirty="0">
                <a:latin typeface="Minion Pro" panose="02040503050306020203" pitchFamily="18" charset="0"/>
              </a:rPr>
              <a:t>o allows the team to feel gratification when these quarterly milestones are achieved and to learn lessons and adjust when quarterly goals are missed. The quarterly goals you establish for the company should go in your </a:t>
            </a:r>
            <a:r>
              <a:rPr lang="en-US" sz="1400" b="1" dirty="0">
                <a:latin typeface="Minion Pro" panose="02040503050306020203" pitchFamily="18" charset="0"/>
              </a:rPr>
              <a:t>1-Page Strategic Plan</a:t>
            </a:r>
            <a:r>
              <a:rPr lang="en-US" sz="1400" dirty="0">
                <a:latin typeface="Minion Pro" panose="02040503050306020203" pitchFamily="18" charset="0"/>
              </a:rPr>
              <a:t> and will lay the foundation for similar goals set at the executive, middle, and frontline levels of the organization. </a:t>
            </a:r>
          </a:p>
          <a:p>
            <a:endParaRPr lang="en-US" sz="1400" dirty="0">
              <a:effectLst/>
              <a:latin typeface="Minion Pro" panose="02040503050306020203" pitchFamily="18" charset="0"/>
            </a:endParaRPr>
          </a:p>
          <a:p>
            <a:r>
              <a:rPr lang="en-US" sz="1400" dirty="0">
                <a:effectLst/>
                <a:latin typeface="Minion Pro" panose="02040503050306020203" pitchFamily="18" charset="0"/>
              </a:rPr>
              <a:t>As you draft the quarterly goals:</a:t>
            </a:r>
          </a:p>
          <a:p>
            <a:endParaRPr lang="en-US" sz="1400" dirty="0">
              <a:latin typeface="Minion Pro" panose="02040503050306020203" pitchFamily="18" charset="0"/>
            </a:endParaRPr>
          </a:p>
          <a:p>
            <a:pPr marL="285750" indent="-285750">
              <a:buFont typeface="Arial" panose="020B0604020202020204" pitchFamily="34" charset="0"/>
              <a:buChar char="•"/>
            </a:pPr>
            <a:r>
              <a:rPr lang="en-US" sz="1400" b="1" dirty="0">
                <a:effectLst/>
                <a:latin typeface="Minion Pro" panose="02040503050306020203" pitchFamily="18" charset="0"/>
              </a:rPr>
              <a:t>Use strategic objectives as the starting place. </a:t>
            </a:r>
            <a:r>
              <a:rPr lang="en-US" sz="1400" dirty="0">
                <a:latin typeface="Minion Pro" panose="02040503050306020203" pitchFamily="18" charset="0"/>
              </a:rPr>
              <a:t>Q</a:t>
            </a:r>
            <a:r>
              <a:rPr lang="en-US" sz="1400" dirty="0">
                <a:effectLst/>
                <a:latin typeface="Minion Pro" panose="02040503050306020203" pitchFamily="18" charset="0"/>
              </a:rPr>
              <a:t>uarterly goals result from breaking down strategic objectives into pieces that can be achieved in the next 90 days. Ask the question “What is the most important thing to achieve this quarter to get us closer to the objective?”</a:t>
            </a:r>
          </a:p>
          <a:p>
            <a:endParaRPr lang="en-US" sz="1400" dirty="0">
              <a:effectLst/>
              <a:latin typeface="Minion Pro" panose="02040503050306020203" pitchFamily="18" charset="0"/>
            </a:endParaRPr>
          </a:p>
          <a:p>
            <a:endParaRPr lang="en-US" sz="1400" dirty="0">
              <a:effectLst/>
              <a:latin typeface="Minion Pro" panose="02040503050306020203" pitchFamily="18" charset="0"/>
            </a:endParaRPr>
          </a:p>
          <a:p>
            <a:endParaRPr lang="en-US" sz="1400" dirty="0">
              <a:latin typeface="Minion Pro" panose="02040503050306020203" pitchFamily="18" charset="0"/>
            </a:endParaRPr>
          </a:p>
        </p:txBody>
      </p:sp>
      <p:grpSp>
        <p:nvGrpSpPr>
          <p:cNvPr id="46" name="Group 45">
            <a:extLst>
              <a:ext uri="{FF2B5EF4-FFF2-40B4-BE49-F238E27FC236}">
                <a16:creationId xmlns:a16="http://schemas.microsoft.com/office/drawing/2014/main" id="{745F2968-4D5B-AE89-BA76-4B43DD8BEF06}"/>
              </a:ext>
            </a:extLst>
          </p:cNvPr>
          <p:cNvGrpSpPr/>
          <p:nvPr/>
        </p:nvGrpSpPr>
        <p:grpSpPr>
          <a:xfrm>
            <a:off x="1569825" y="5744987"/>
            <a:ext cx="4342324" cy="3339788"/>
            <a:chOff x="668849" y="4095670"/>
            <a:chExt cx="6336994" cy="4873937"/>
          </a:xfrm>
        </p:grpSpPr>
        <p:sp>
          <p:nvSpPr>
            <p:cNvPr id="3" name="Arrow: U-Turn 24">
              <a:extLst>
                <a:ext uri="{FF2B5EF4-FFF2-40B4-BE49-F238E27FC236}">
                  <a16:creationId xmlns:a16="http://schemas.microsoft.com/office/drawing/2014/main" id="{B407D0EA-D2EA-72FD-4707-255C79BD2BEA}"/>
                </a:ext>
              </a:extLst>
            </p:cNvPr>
            <p:cNvSpPr/>
            <p:nvPr/>
          </p:nvSpPr>
          <p:spPr>
            <a:xfrm rot="5400000">
              <a:off x="5193380" y="3813100"/>
              <a:ext cx="1212747" cy="2412179"/>
            </a:xfrm>
            <a:prstGeom prst="uturnArrow">
              <a:avLst>
                <a:gd name="adj1" fmla="val 12506"/>
                <a:gd name="adj2" fmla="val 14068"/>
                <a:gd name="adj3" fmla="val 24479"/>
                <a:gd name="adj4" fmla="val 43750"/>
                <a:gd name="adj5" fmla="val 75000"/>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Arrow: U-Turn 25">
              <a:extLst>
                <a:ext uri="{FF2B5EF4-FFF2-40B4-BE49-F238E27FC236}">
                  <a16:creationId xmlns:a16="http://schemas.microsoft.com/office/drawing/2014/main" id="{B64ECA5F-FC1E-936A-C484-16C3522E3F7D}"/>
                </a:ext>
              </a:extLst>
            </p:cNvPr>
            <p:cNvSpPr/>
            <p:nvPr/>
          </p:nvSpPr>
          <p:spPr>
            <a:xfrm rot="16200000" flipH="1">
              <a:off x="1268565" y="4859638"/>
              <a:ext cx="1212747" cy="2412179"/>
            </a:xfrm>
            <a:prstGeom prst="uturnArrow">
              <a:avLst>
                <a:gd name="adj1" fmla="val 12506"/>
                <a:gd name="adj2" fmla="val 14068"/>
                <a:gd name="adj3" fmla="val 24479"/>
                <a:gd name="adj4" fmla="val 43750"/>
                <a:gd name="adj5" fmla="val 75000"/>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Arrow: U-Turn 26">
              <a:extLst>
                <a:ext uri="{FF2B5EF4-FFF2-40B4-BE49-F238E27FC236}">
                  <a16:creationId xmlns:a16="http://schemas.microsoft.com/office/drawing/2014/main" id="{28B13447-8BBC-D2AF-14B6-CF0F56C7ED86}"/>
                </a:ext>
              </a:extLst>
            </p:cNvPr>
            <p:cNvSpPr/>
            <p:nvPr/>
          </p:nvSpPr>
          <p:spPr>
            <a:xfrm rot="16200000" flipH="1">
              <a:off x="1268565" y="6936088"/>
              <a:ext cx="1212747" cy="2412179"/>
            </a:xfrm>
            <a:prstGeom prst="uturnArrow">
              <a:avLst>
                <a:gd name="adj1" fmla="val 12506"/>
                <a:gd name="adj2" fmla="val 14068"/>
                <a:gd name="adj3" fmla="val 24479"/>
                <a:gd name="adj4" fmla="val 43750"/>
                <a:gd name="adj5" fmla="val 75000"/>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Arrow: U-Turn 27">
              <a:extLst>
                <a:ext uri="{FF2B5EF4-FFF2-40B4-BE49-F238E27FC236}">
                  <a16:creationId xmlns:a16="http://schemas.microsoft.com/office/drawing/2014/main" id="{1A295C6F-A3CE-D79A-5713-4ADF2B590F55}"/>
                </a:ext>
              </a:extLst>
            </p:cNvPr>
            <p:cNvSpPr/>
            <p:nvPr/>
          </p:nvSpPr>
          <p:spPr>
            <a:xfrm rot="5400000">
              <a:off x="5170749" y="5921130"/>
              <a:ext cx="1212747" cy="2412179"/>
            </a:xfrm>
            <a:prstGeom prst="uturnArrow">
              <a:avLst>
                <a:gd name="adj1" fmla="val 12506"/>
                <a:gd name="adj2" fmla="val 14068"/>
                <a:gd name="adj3" fmla="val 24479"/>
                <a:gd name="adj4" fmla="val 43750"/>
                <a:gd name="adj5" fmla="val 75000"/>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 name="Group 10">
              <a:extLst>
                <a:ext uri="{FF2B5EF4-FFF2-40B4-BE49-F238E27FC236}">
                  <a16:creationId xmlns:a16="http://schemas.microsoft.com/office/drawing/2014/main" id="{D65B5FEB-C6E5-22FE-19EE-78C753C42620}"/>
                </a:ext>
              </a:extLst>
            </p:cNvPr>
            <p:cNvGrpSpPr/>
            <p:nvPr/>
          </p:nvGrpSpPr>
          <p:grpSpPr>
            <a:xfrm>
              <a:off x="2518134" y="4095670"/>
              <a:ext cx="3415893" cy="721037"/>
              <a:chOff x="6428390" y="969470"/>
              <a:chExt cx="3415893" cy="721037"/>
            </a:xfrm>
          </p:grpSpPr>
          <p:grpSp>
            <p:nvGrpSpPr>
              <p:cNvPr id="15" name="Group 14">
                <a:extLst>
                  <a:ext uri="{FF2B5EF4-FFF2-40B4-BE49-F238E27FC236}">
                    <a16:creationId xmlns:a16="http://schemas.microsoft.com/office/drawing/2014/main" id="{7C2BB30B-F719-80E6-EC5E-BCDF73D4ACE6}"/>
                  </a:ext>
                </a:extLst>
              </p:cNvPr>
              <p:cNvGrpSpPr/>
              <p:nvPr/>
            </p:nvGrpSpPr>
            <p:grpSpPr>
              <a:xfrm>
                <a:off x="6428390" y="969470"/>
                <a:ext cx="3415893" cy="721037"/>
                <a:chOff x="925830" y="5463542"/>
                <a:chExt cx="2997048" cy="632626"/>
              </a:xfrm>
            </p:grpSpPr>
            <p:sp>
              <p:nvSpPr>
                <p:cNvPr id="24" name="Rectangle: Rounded Corners 10">
                  <a:extLst>
                    <a:ext uri="{FF2B5EF4-FFF2-40B4-BE49-F238E27FC236}">
                      <a16:creationId xmlns:a16="http://schemas.microsoft.com/office/drawing/2014/main" id="{A04C5396-18FE-314C-720B-268362DC66F6}"/>
                    </a:ext>
                  </a:extLst>
                </p:cNvPr>
                <p:cNvSpPr/>
                <p:nvPr/>
              </p:nvSpPr>
              <p:spPr>
                <a:xfrm>
                  <a:off x="925830" y="5463542"/>
                  <a:ext cx="2997048" cy="63262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tabLst>
                      <a:tab pos="2803525" algn="l"/>
                    </a:tabLst>
                  </a:pPr>
                  <a:r>
                    <a:rPr lang="en-US" sz="1400" dirty="0">
                      <a:solidFill>
                        <a:srgbClr val="222027"/>
                      </a:solidFill>
                      <a:latin typeface="Montserrat" pitchFamily="2" charset="77"/>
                      <a:ea typeface="Helvetica Neue" panose="02000503000000020004" pitchFamily="2" charset="0"/>
                      <a:cs typeface="Helvetica Neue" panose="02000503000000020004" pitchFamily="2" charset="0"/>
                    </a:rPr>
                    <a:t>Mission/Vision</a:t>
                  </a:r>
                </a:p>
              </p:txBody>
            </p:sp>
            <p:sp>
              <p:nvSpPr>
                <p:cNvPr id="25" name="Oval 24">
                  <a:extLst>
                    <a:ext uri="{FF2B5EF4-FFF2-40B4-BE49-F238E27FC236}">
                      <a16:creationId xmlns:a16="http://schemas.microsoft.com/office/drawing/2014/main" id="{C9912CDD-FC6C-A0C8-062C-BA71D44B8C00}"/>
                    </a:ext>
                  </a:extLst>
                </p:cNvPr>
                <p:cNvSpPr/>
                <p:nvPr/>
              </p:nvSpPr>
              <p:spPr>
                <a:xfrm>
                  <a:off x="976282" y="5509342"/>
                  <a:ext cx="541020" cy="541020"/>
                </a:xfrm>
                <a:prstGeom prst="ellipse">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16" name="Picture 15">
                <a:extLst>
                  <a:ext uri="{FF2B5EF4-FFF2-40B4-BE49-F238E27FC236}">
                    <a16:creationId xmlns:a16="http://schemas.microsoft.com/office/drawing/2014/main" id="{33AC7B80-85F6-8928-A288-4AD62C66E16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46924" y="1164151"/>
                <a:ext cx="294565" cy="294565"/>
              </a:xfrm>
              <a:prstGeom prst="rect">
                <a:avLst/>
              </a:prstGeom>
            </p:spPr>
          </p:pic>
        </p:grpSp>
        <p:grpSp>
          <p:nvGrpSpPr>
            <p:cNvPr id="26" name="Group 25">
              <a:extLst>
                <a:ext uri="{FF2B5EF4-FFF2-40B4-BE49-F238E27FC236}">
                  <a16:creationId xmlns:a16="http://schemas.microsoft.com/office/drawing/2014/main" id="{F5707508-F6B7-B963-C5CD-55C41C91DA13}"/>
                </a:ext>
              </a:extLst>
            </p:cNvPr>
            <p:cNvGrpSpPr/>
            <p:nvPr/>
          </p:nvGrpSpPr>
          <p:grpSpPr>
            <a:xfrm>
              <a:off x="1718034" y="5133895"/>
              <a:ext cx="3415893" cy="721037"/>
              <a:chOff x="5628290" y="2007695"/>
              <a:chExt cx="3415893" cy="721037"/>
            </a:xfrm>
          </p:grpSpPr>
          <p:grpSp>
            <p:nvGrpSpPr>
              <p:cNvPr id="27" name="Group 26">
                <a:extLst>
                  <a:ext uri="{FF2B5EF4-FFF2-40B4-BE49-F238E27FC236}">
                    <a16:creationId xmlns:a16="http://schemas.microsoft.com/office/drawing/2014/main" id="{AC68FC4D-E98F-358B-5F8F-A595F7D7419C}"/>
                  </a:ext>
                </a:extLst>
              </p:cNvPr>
              <p:cNvGrpSpPr/>
              <p:nvPr/>
            </p:nvGrpSpPr>
            <p:grpSpPr>
              <a:xfrm>
                <a:off x="5628290" y="2007695"/>
                <a:ext cx="3415893" cy="721037"/>
                <a:chOff x="925830" y="5463542"/>
                <a:chExt cx="2997048" cy="632626"/>
              </a:xfrm>
            </p:grpSpPr>
            <p:sp>
              <p:nvSpPr>
                <p:cNvPr id="29" name="Rectangle: Rounded Corners 13">
                  <a:extLst>
                    <a:ext uri="{FF2B5EF4-FFF2-40B4-BE49-F238E27FC236}">
                      <a16:creationId xmlns:a16="http://schemas.microsoft.com/office/drawing/2014/main" id="{1BF29175-F34D-B673-E212-2365E045DAA0}"/>
                    </a:ext>
                  </a:extLst>
                </p:cNvPr>
                <p:cNvSpPr/>
                <p:nvPr/>
              </p:nvSpPr>
              <p:spPr>
                <a:xfrm>
                  <a:off x="925830" y="5463542"/>
                  <a:ext cx="2997048" cy="63262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tabLst>
                      <a:tab pos="2803525" algn="l"/>
                    </a:tabLst>
                  </a:pPr>
                  <a:r>
                    <a:rPr lang="en-US" sz="1400" dirty="0">
                      <a:solidFill>
                        <a:srgbClr val="222027"/>
                      </a:solidFill>
                      <a:latin typeface="Montserrat" pitchFamily="2" charset="77"/>
                      <a:ea typeface="Helvetica Neue" panose="02000503000000020004" pitchFamily="2" charset="0"/>
                      <a:cs typeface="Helvetica Neue" panose="02000503000000020004" pitchFamily="2" charset="0"/>
                    </a:rPr>
                    <a:t>Values</a:t>
                  </a:r>
                </a:p>
              </p:txBody>
            </p:sp>
            <p:sp>
              <p:nvSpPr>
                <p:cNvPr id="30" name="Oval 29">
                  <a:extLst>
                    <a:ext uri="{FF2B5EF4-FFF2-40B4-BE49-F238E27FC236}">
                      <a16:creationId xmlns:a16="http://schemas.microsoft.com/office/drawing/2014/main" id="{57D54F11-9F98-1BF9-83D3-65B50715AD72}"/>
                    </a:ext>
                  </a:extLst>
                </p:cNvPr>
                <p:cNvSpPr/>
                <p:nvPr/>
              </p:nvSpPr>
              <p:spPr>
                <a:xfrm>
                  <a:off x="976282" y="5509342"/>
                  <a:ext cx="541020" cy="541020"/>
                </a:xfrm>
                <a:prstGeom prst="ellipse">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28" name="Picture 27">
                <a:extLst>
                  <a:ext uri="{FF2B5EF4-FFF2-40B4-BE49-F238E27FC236}">
                    <a16:creationId xmlns:a16="http://schemas.microsoft.com/office/drawing/2014/main" id="{AE328660-43C6-1A97-775C-D4037D0D9E9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811897" y="2190703"/>
                <a:ext cx="364419" cy="364419"/>
              </a:xfrm>
              <a:prstGeom prst="rect">
                <a:avLst/>
              </a:prstGeom>
            </p:spPr>
          </p:pic>
        </p:grpSp>
        <p:grpSp>
          <p:nvGrpSpPr>
            <p:cNvPr id="31" name="Group 30">
              <a:extLst>
                <a:ext uri="{FF2B5EF4-FFF2-40B4-BE49-F238E27FC236}">
                  <a16:creationId xmlns:a16="http://schemas.microsoft.com/office/drawing/2014/main" id="{F89BF4D4-D82E-C14D-04F7-BADD50009051}"/>
                </a:ext>
              </a:extLst>
            </p:cNvPr>
            <p:cNvGrpSpPr/>
            <p:nvPr/>
          </p:nvGrpSpPr>
          <p:grpSpPr>
            <a:xfrm>
              <a:off x="2518134" y="6172120"/>
              <a:ext cx="3415893" cy="721037"/>
              <a:chOff x="6428390" y="3045920"/>
              <a:chExt cx="3415893" cy="721037"/>
            </a:xfrm>
          </p:grpSpPr>
          <p:grpSp>
            <p:nvGrpSpPr>
              <p:cNvPr id="32" name="Group 31">
                <a:extLst>
                  <a:ext uri="{FF2B5EF4-FFF2-40B4-BE49-F238E27FC236}">
                    <a16:creationId xmlns:a16="http://schemas.microsoft.com/office/drawing/2014/main" id="{217622F9-6B31-54EE-4935-2B9F7DCEDFB2}"/>
                  </a:ext>
                </a:extLst>
              </p:cNvPr>
              <p:cNvGrpSpPr/>
              <p:nvPr/>
            </p:nvGrpSpPr>
            <p:grpSpPr>
              <a:xfrm>
                <a:off x="6428390" y="3045920"/>
                <a:ext cx="3415893" cy="721037"/>
                <a:chOff x="925830" y="5463542"/>
                <a:chExt cx="2997048" cy="632626"/>
              </a:xfrm>
            </p:grpSpPr>
            <p:sp>
              <p:nvSpPr>
                <p:cNvPr id="34" name="Rectangle: Rounded Corners 16">
                  <a:extLst>
                    <a:ext uri="{FF2B5EF4-FFF2-40B4-BE49-F238E27FC236}">
                      <a16:creationId xmlns:a16="http://schemas.microsoft.com/office/drawing/2014/main" id="{ED2AF276-C94D-F011-D3E2-1FD3AFE45634}"/>
                    </a:ext>
                  </a:extLst>
                </p:cNvPr>
                <p:cNvSpPr/>
                <p:nvPr/>
              </p:nvSpPr>
              <p:spPr>
                <a:xfrm>
                  <a:off x="925830" y="5463542"/>
                  <a:ext cx="2997048" cy="63262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tabLst>
                      <a:tab pos="2803525" algn="l"/>
                    </a:tabLst>
                  </a:pPr>
                  <a:r>
                    <a:rPr lang="en-US" sz="1200" dirty="0">
                      <a:solidFill>
                        <a:srgbClr val="222027"/>
                      </a:solidFill>
                      <a:latin typeface="Montserrat" pitchFamily="2" charset="77"/>
                      <a:ea typeface="Helvetica Neue" panose="02000503000000020004" pitchFamily="2" charset="0"/>
                      <a:cs typeface="Helvetica Neue" panose="02000503000000020004" pitchFamily="2" charset="0"/>
                    </a:rPr>
                    <a:t>Strategic</a:t>
                  </a:r>
                </a:p>
                <a:p>
                  <a:pPr marL="571500">
                    <a:tabLst>
                      <a:tab pos="2803525" algn="l"/>
                    </a:tabLst>
                  </a:pPr>
                  <a:r>
                    <a:rPr lang="en-US" sz="1200" dirty="0">
                      <a:solidFill>
                        <a:srgbClr val="222027"/>
                      </a:solidFill>
                      <a:latin typeface="Montserrat" pitchFamily="2" charset="77"/>
                      <a:ea typeface="Helvetica Neue" panose="02000503000000020004" pitchFamily="2" charset="0"/>
                      <a:cs typeface="Helvetica Neue" panose="02000503000000020004" pitchFamily="2" charset="0"/>
                    </a:rPr>
                    <a:t>Objectives (2-3 Years)</a:t>
                  </a:r>
                </a:p>
              </p:txBody>
            </p:sp>
            <p:sp>
              <p:nvSpPr>
                <p:cNvPr id="35" name="Oval 34">
                  <a:extLst>
                    <a:ext uri="{FF2B5EF4-FFF2-40B4-BE49-F238E27FC236}">
                      <a16:creationId xmlns:a16="http://schemas.microsoft.com/office/drawing/2014/main" id="{EA3B11F0-B9BC-617E-EFF5-CFFC5B65F8AB}"/>
                    </a:ext>
                  </a:extLst>
                </p:cNvPr>
                <p:cNvSpPr/>
                <p:nvPr/>
              </p:nvSpPr>
              <p:spPr>
                <a:xfrm>
                  <a:off x="976282" y="5509342"/>
                  <a:ext cx="541020" cy="541020"/>
                </a:xfrm>
                <a:prstGeom prst="ellipse">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33" name="Picture 32">
                <a:extLst>
                  <a:ext uri="{FF2B5EF4-FFF2-40B4-BE49-F238E27FC236}">
                    <a16:creationId xmlns:a16="http://schemas.microsoft.com/office/drawing/2014/main" id="{0B72E8AE-D3DA-C4DC-F860-B7D584B6923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73378" y="3185607"/>
                <a:ext cx="441655" cy="441655"/>
              </a:xfrm>
              <a:prstGeom prst="rect">
                <a:avLst/>
              </a:prstGeom>
            </p:spPr>
          </p:pic>
        </p:grpSp>
        <p:grpSp>
          <p:nvGrpSpPr>
            <p:cNvPr id="36" name="Group 35">
              <a:extLst>
                <a:ext uri="{FF2B5EF4-FFF2-40B4-BE49-F238E27FC236}">
                  <a16:creationId xmlns:a16="http://schemas.microsoft.com/office/drawing/2014/main" id="{7AF4FDCE-ACE6-170F-3C19-FA8BAB92FC13}"/>
                </a:ext>
              </a:extLst>
            </p:cNvPr>
            <p:cNvGrpSpPr/>
            <p:nvPr/>
          </p:nvGrpSpPr>
          <p:grpSpPr>
            <a:xfrm>
              <a:off x="1718034" y="7210345"/>
              <a:ext cx="3415893" cy="721037"/>
              <a:chOff x="5628290" y="4084145"/>
              <a:chExt cx="3415893" cy="721037"/>
            </a:xfrm>
          </p:grpSpPr>
          <p:grpSp>
            <p:nvGrpSpPr>
              <p:cNvPr id="37" name="Group 36">
                <a:extLst>
                  <a:ext uri="{FF2B5EF4-FFF2-40B4-BE49-F238E27FC236}">
                    <a16:creationId xmlns:a16="http://schemas.microsoft.com/office/drawing/2014/main" id="{B9246F43-B044-5E73-D84E-34B34D71192F}"/>
                  </a:ext>
                </a:extLst>
              </p:cNvPr>
              <p:cNvGrpSpPr/>
              <p:nvPr/>
            </p:nvGrpSpPr>
            <p:grpSpPr>
              <a:xfrm>
                <a:off x="5628290" y="4084145"/>
                <a:ext cx="3415893" cy="721037"/>
                <a:chOff x="925830" y="5463542"/>
                <a:chExt cx="2997048" cy="632626"/>
              </a:xfrm>
            </p:grpSpPr>
            <p:sp>
              <p:nvSpPr>
                <p:cNvPr id="39" name="Rectangle: Rounded Corners 19">
                  <a:extLst>
                    <a:ext uri="{FF2B5EF4-FFF2-40B4-BE49-F238E27FC236}">
                      <a16:creationId xmlns:a16="http://schemas.microsoft.com/office/drawing/2014/main" id="{CA2646EE-A0CB-CDDD-561A-5F9ED069585E}"/>
                    </a:ext>
                  </a:extLst>
                </p:cNvPr>
                <p:cNvSpPr/>
                <p:nvPr/>
              </p:nvSpPr>
              <p:spPr>
                <a:xfrm>
                  <a:off x="925830" y="5463542"/>
                  <a:ext cx="2997048" cy="632626"/>
                </a:xfrm>
                <a:prstGeom prst="roundRect">
                  <a:avLst>
                    <a:gd name="adj" fmla="val 50000"/>
                  </a:avLst>
                </a:prstGeom>
                <a:solidFill>
                  <a:srgbClr val="E2A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tabLst>
                      <a:tab pos="2803525" algn="l"/>
                    </a:tabLst>
                  </a:pPr>
                  <a:r>
                    <a:rPr lang="en-US" sz="1200" dirty="0">
                      <a:solidFill>
                        <a:srgbClr val="222027"/>
                      </a:solidFill>
                      <a:latin typeface="Montserrat" pitchFamily="2" charset="77"/>
                      <a:ea typeface="Helvetica Neue" panose="02000503000000020004" pitchFamily="2" charset="0"/>
                      <a:cs typeface="Helvetica Neue" panose="02000503000000020004" pitchFamily="2" charset="0"/>
                    </a:rPr>
                    <a:t>Quarterly Company Goals</a:t>
                  </a:r>
                </a:p>
              </p:txBody>
            </p:sp>
            <p:sp>
              <p:nvSpPr>
                <p:cNvPr id="40" name="Oval 39">
                  <a:extLst>
                    <a:ext uri="{FF2B5EF4-FFF2-40B4-BE49-F238E27FC236}">
                      <a16:creationId xmlns:a16="http://schemas.microsoft.com/office/drawing/2014/main" id="{61723A00-83DA-DE19-0383-C9B5E926F7FD}"/>
                    </a:ext>
                  </a:extLst>
                </p:cNvPr>
                <p:cNvSpPr/>
                <p:nvPr/>
              </p:nvSpPr>
              <p:spPr>
                <a:xfrm>
                  <a:off x="976282" y="5509342"/>
                  <a:ext cx="541020" cy="541020"/>
                </a:xfrm>
                <a:prstGeom prst="ellipse">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38" name="Picture 37">
                <a:extLst>
                  <a:ext uri="{FF2B5EF4-FFF2-40B4-BE49-F238E27FC236}">
                    <a16:creationId xmlns:a16="http://schemas.microsoft.com/office/drawing/2014/main" id="{8B43776B-A8AD-5D73-1261-A122FDCEA1A9}"/>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60761" y="4188547"/>
                <a:ext cx="474893" cy="474893"/>
              </a:xfrm>
              <a:prstGeom prst="rect">
                <a:avLst/>
              </a:prstGeom>
            </p:spPr>
          </p:pic>
        </p:grpSp>
        <p:grpSp>
          <p:nvGrpSpPr>
            <p:cNvPr id="41" name="Group 40">
              <a:extLst>
                <a:ext uri="{FF2B5EF4-FFF2-40B4-BE49-F238E27FC236}">
                  <a16:creationId xmlns:a16="http://schemas.microsoft.com/office/drawing/2014/main" id="{E198B2AD-6F77-03BC-E93A-400F58D3AA7D}"/>
                </a:ext>
              </a:extLst>
            </p:cNvPr>
            <p:cNvGrpSpPr/>
            <p:nvPr/>
          </p:nvGrpSpPr>
          <p:grpSpPr>
            <a:xfrm>
              <a:off x="2518134" y="8248570"/>
              <a:ext cx="3415893" cy="721037"/>
              <a:chOff x="6428390" y="5122370"/>
              <a:chExt cx="3415893" cy="721037"/>
            </a:xfrm>
          </p:grpSpPr>
          <p:grpSp>
            <p:nvGrpSpPr>
              <p:cNvPr id="42" name="Group 41">
                <a:extLst>
                  <a:ext uri="{FF2B5EF4-FFF2-40B4-BE49-F238E27FC236}">
                    <a16:creationId xmlns:a16="http://schemas.microsoft.com/office/drawing/2014/main" id="{5B320780-334D-6670-B4EF-305D92A298ED}"/>
                  </a:ext>
                </a:extLst>
              </p:cNvPr>
              <p:cNvGrpSpPr/>
              <p:nvPr/>
            </p:nvGrpSpPr>
            <p:grpSpPr>
              <a:xfrm>
                <a:off x="6428390" y="5122370"/>
                <a:ext cx="3415893" cy="721037"/>
                <a:chOff x="925830" y="5463542"/>
                <a:chExt cx="2997048" cy="632626"/>
              </a:xfrm>
            </p:grpSpPr>
            <p:sp>
              <p:nvSpPr>
                <p:cNvPr id="44" name="Rectangle: Rounded Corners 22">
                  <a:extLst>
                    <a:ext uri="{FF2B5EF4-FFF2-40B4-BE49-F238E27FC236}">
                      <a16:creationId xmlns:a16="http://schemas.microsoft.com/office/drawing/2014/main" id="{ABB1F5D5-4C1B-CEF2-B82C-AD9B367C3B4D}"/>
                    </a:ext>
                  </a:extLst>
                </p:cNvPr>
                <p:cNvSpPr/>
                <p:nvPr/>
              </p:nvSpPr>
              <p:spPr>
                <a:xfrm>
                  <a:off x="925830" y="5463542"/>
                  <a:ext cx="2997048" cy="632626"/>
                </a:xfrm>
                <a:prstGeom prst="roundRect">
                  <a:avLst>
                    <a:gd name="adj" fmla="val 50000"/>
                  </a:avLst>
                </a:prstGeom>
                <a:solidFill>
                  <a:srgbClr val="E2A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tabLst>
                      <a:tab pos="2803525" algn="l"/>
                    </a:tabLst>
                  </a:pPr>
                  <a:r>
                    <a:rPr lang="en-US" sz="1200" dirty="0">
                      <a:solidFill>
                        <a:srgbClr val="222027"/>
                      </a:solidFill>
                      <a:latin typeface="Montserrat" pitchFamily="2" charset="77"/>
                      <a:ea typeface="Helvetica Neue" panose="02000503000000020004" pitchFamily="2" charset="0"/>
                      <a:cs typeface="Helvetica Neue" panose="02000503000000020004" pitchFamily="2" charset="0"/>
                    </a:rPr>
                    <a:t>Proof Points (Measurements)</a:t>
                  </a:r>
                </a:p>
              </p:txBody>
            </p:sp>
            <p:sp>
              <p:nvSpPr>
                <p:cNvPr id="45" name="Oval 44">
                  <a:extLst>
                    <a:ext uri="{FF2B5EF4-FFF2-40B4-BE49-F238E27FC236}">
                      <a16:creationId xmlns:a16="http://schemas.microsoft.com/office/drawing/2014/main" id="{E30244CC-F555-FBBE-1B8C-33AB15E53710}"/>
                    </a:ext>
                  </a:extLst>
                </p:cNvPr>
                <p:cNvSpPr/>
                <p:nvPr/>
              </p:nvSpPr>
              <p:spPr>
                <a:xfrm>
                  <a:off x="976282" y="5509342"/>
                  <a:ext cx="541020" cy="541020"/>
                </a:xfrm>
                <a:prstGeom prst="ellipse">
                  <a:avLst/>
                </a:prstGeom>
                <a:solidFill>
                  <a:srgbClr val="22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43" name="Picture 42">
                <a:extLst>
                  <a:ext uri="{FF2B5EF4-FFF2-40B4-BE49-F238E27FC236}">
                    <a16:creationId xmlns:a16="http://schemas.microsoft.com/office/drawing/2014/main" id="{A2473B14-70C7-41B0-62DB-C7D6C0494A82}"/>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18604" y="5320159"/>
                <a:ext cx="351201" cy="351201"/>
              </a:xfrm>
              <a:prstGeom prst="rect">
                <a:avLst/>
              </a:prstGeom>
            </p:spPr>
          </p:pic>
        </p:grpSp>
      </p:grpSp>
      <p:pic>
        <p:nvPicPr>
          <p:cNvPr id="13" name="Picture 12" descr="A close-up of a logo&#10;&#10;Description automatically generated">
            <a:extLst>
              <a:ext uri="{FF2B5EF4-FFF2-40B4-BE49-F238E27FC236}">
                <a16:creationId xmlns:a16="http://schemas.microsoft.com/office/drawing/2014/main" id="{297EACA6-2F18-084B-2F71-B837ACDE9D6D}"/>
              </a:ext>
            </a:extLst>
          </p:cNvPr>
          <p:cNvPicPr>
            <a:picLocks noChangeAspect="1"/>
          </p:cNvPicPr>
          <p:nvPr/>
        </p:nvPicPr>
        <p:blipFill rotWithShape="1">
          <a:blip r:embed="rId14"/>
          <a:srcRect b="39587"/>
          <a:stretch/>
        </p:blipFill>
        <p:spPr>
          <a:xfrm>
            <a:off x="212272" y="9399357"/>
            <a:ext cx="1306286" cy="382100"/>
          </a:xfrm>
          <a:prstGeom prst="rect">
            <a:avLst/>
          </a:prstGeom>
        </p:spPr>
      </p:pic>
      <p:sp>
        <p:nvSpPr>
          <p:cNvPr id="5" name="Slide Number Placeholder 4">
            <a:extLst>
              <a:ext uri="{FF2B5EF4-FFF2-40B4-BE49-F238E27FC236}">
                <a16:creationId xmlns:a16="http://schemas.microsoft.com/office/drawing/2014/main" id="{5AF950F8-8D54-FAA4-D66C-A2910F6903A0}"/>
              </a:ext>
            </a:extLst>
          </p:cNvPr>
          <p:cNvSpPr>
            <a:spLocks noGrp="1"/>
          </p:cNvSpPr>
          <p:nvPr>
            <p:ph type="sldNum" sz="quarter" idx="12"/>
          </p:nvPr>
        </p:nvSpPr>
        <p:spPr/>
        <p:txBody>
          <a:bodyPr/>
          <a:lstStyle/>
          <a:p>
            <a:fld id="{858690B1-CF3F-294F-AF31-3518B746DB8C}" type="slidenum">
              <a:rPr lang="en-US" smtClean="0"/>
              <a:t>2</a:t>
            </a:fld>
            <a:endParaRPr lang="en-US" dirty="0"/>
          </a:p>
        </p:txBody>
      </p:sp>
    </p:spTree>
    <p:extLst>
      <p:ext uri="{BB962C8B-B14F-4D97-AF65-F5344CB8AC3E}">
        <p14:creationId xmlns:p14="http://schemas.microsoft.com/office/powerpoint/2010/main" val="341116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2"/>
          <a:srcRect l="852" t="20537" r="388" b="58035"/>
          <a:stretch/>
        </p:blipFill>
        <p:spPr>
          <a:xfrm>
            <a:off x="0" y="0"/>
            <a:ext cx="7772400" cy="109728"/>
          </a:xfrm>
          <a:prstGeom prst="rect">
            <a:avLst/>
          </a:prstGeom>
        </p:spPr>
      </p:pic>
      <p:sp>
        <p:nvSpPr>
          <p:cNvPr id="12" name="TextBox 11">
            <a:extLst>
              <a:ext uri="{FF2B5EF4-FFF2-40B4-BE49-F238E27FC236}">
                <a16:creationId xmlns:a16="http://schemas.microsoft.com/office/drawing/2014/main" id="{ED0A9D6D-AEF3-6F21-ACD6-280B1BB43213}"/>
              </a:ext>
            </a:extLst>
          </p:cNvPr>
          <p:cNvSpPr txBox="1"/>
          <p:nvPr/>
        </p:nvSpPr>
        <p:spPr>
          <a:xfrm>
            <a:off x="680687" y="593161"/>
            <a:ext cx="6389963" cy="8063746"/>
          </a:xfrm>
          <a:prstGeom prst="rect">
            <a:avLst/>
          </a:prstGeom>
          <a:noFill/>
        </p:spPr>
        <p:txBody>
          <a:bodyPr wrap="square" rtlCol="0">
            <a:spAutoFit/>
          </a:bodyPr>
          <a:lstStyle/>
          <a:p>
            <a:pPr marL="285750" indent="-285750">
              <a:buFont typeface="Arial" panose="020B0604020202020204" pitchFamily="34" charset="0"/>
              <a:buChar char="•"/>
            </a:pPr>
            <a:r>
              <a:rPr lang="en-US" sz="1400" b="1" dirty="0">
                <a:effectLst/>
                <a:latin typeface="Minion Pro" panose="02040503050306020203" pitchFamily="18" charset="0"/>
              </a:rPr>
              <a:t>Ensure everyone can contribute. </a:t>
            </a:r>
            <a:r>
              <a:rPr lang="en-US" sz="1400" dirty="0">
                <a:effectLst/>
                <a:latin typeface="Minion Pro" panose="02040503050306020203" pitchFamily="18" charset="0"/>
              </a:rPr>
              <a:t>As with the strategic objectives, think through the six areas of the business and what goals may be appropriate in each area. </a:t>
            </a:r>
            <a:r>
              <a:rPr lang="en-US" sz="1400" dirty="0">
                <a:latin typeface="Minion Pro" panose="02040503050306020203" pitchFamily="18" charset="0"/>
              </a:rPr>
              <a:t>If you only set sales or financial goals, other parts of the organization will likely feel left out of the plan, and you won’t have clarified what success looks like for the group as a whole.</a:t>
            </a:r>
          </a:p>
          <a:p>
            <a:pPr marL="285750" indent="-285750">
              <a:buFont typeface="Arial" panose="020B0604020202020204" pitchFamily="34" charset="0"/>
              <a:buChar char="•"/>
            </a:pPr>
            <a:endParaRPr lang="en-US" sz="1400" b="1" dirty="0">
              <a:effectLst/>
              <a:latin typeface="Minion Pro" panose="02040503050306020203" pitchFamily="18" charset="0"/>
            </a:endParaRPr>
          </a:p>
          <a:p>
            <a:pPr marL="285750" indent="-285750">
              <a:buFont typeface="Arial" panose="020B0604020202020204" pitchFamily="34" charset="0"/>
              <a:buChar char="•"/>
            </a:pPr>
            <a:r>
              <a:rPr lang="en-US" sz="1400" b="1" dirty="0">
                <a:latin typeface="Minion Pro" panose="02040503050306020203" pitchFamily="18" charset="0"/>
              </a:rPr>
              <a:t>Choose relevant measurements. </a:t>
            </a:r>
            <a:r>
              <a:rPr lang="en-US" sz="1400" dirty="0">
                <a:latin typeface="Minion Pro" panose="02040503050306020203" pitchFamily="18" charset="0"/>
              </a:rPr>
              <a:t>Each goal should incorporate a measurement or proof point that specifies exactly how you will know the goal has been achieved. For example, you can measure sales goals many different ways: a dollar amount in bookings, growth in recurring revenue, conversion or win rates, accuracy of sales forecasts, etc. You will need to decide which measurements reflect the most value for your business right now.</a:t>
            </a: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pPr marL="285750" indent="-285750">
              <a:buFont typeface="Arial" panose="020B0604020202020204" pitchFamily="34" charset="0"/>
              <a:buChar char="•"/>
            </a:pPr>
            <a:endParaRPr lang="en-US" sz="1400" dirty="0">
              <a:latin typeface="Minion Pro" panose="02040503050306020203" pitchFamily="18" charset="0"/>
            </a:endParaRPr>
          </a:p>
          <a:p>
            <a:endParaRPr lang="en-US" sz="1400" dirty="0">
              <a:latin typeface="Minion Pro" panose="02040503050306020203" pitchFamily="18" charset="0"/>
            </a:endParaRPr>
          </a:p>
          <a:p>
            <a:pPr marL="285750" indent="-285750">
              <a:buFont typeface="Arial" panose="020B0604020202020204" pitchFamily="34" charset="0"/>
              <a:buChar char="•"/>
            </a:pPr>
            <a:r>
              <a:rPr lang="en-US" sz="1400" b="1" dirty="0">
                <a:latin typeface="Minion Pro" panose="02040503050306020203" pitchFamily="18" charset="0"/>
              </a:rPr>
              <a:t>Use SMART as a final check. </a:t>
            </a:r>
            <a:r>
              <a:rPr lang="en-US" sz="1400" dirty="0">
                <a:latin typeface="Minion Pro" panose="02040503050306020203" pitchFamily="18" charset="0"/>
              </a:rPr>
              <a:t>The classic SMART guideline is a good way to validate that you have written strong quarterly goals. Each goal should be Specific, Measurable, Achievable, Relevant, and Time-Bound. (Because these are quarterly goals, they are inherently time-bound, though you may in some cases need to set a deadline that occurs before the end of the quarter.)</a:t>
            </a:r>
            <a:endParaRPr lang="en-US" sz="1400" b="1" dirty="0">
              <a:latin typeface="Minion Pro" panose="02040503050306020203" pitchFamily="18" charset="0"/>
            </a:endParaRPr>
          </a:p>
          <a:p>
            <a:endParaRPr lang="en-US" sz="1400" dirty="0">
              <a:effectLst/>
              <a:latin typeface="Minion Pro" panose="02040503050306020203" pitchFamily="18" charset="0"/>
            </a:endParaRPr>
          </a:p>
        </p:txBody>
      </p:sp>
      <p:pic>
        <p:nvPicPr>
          <p:cNvPr id="2" name="Picture 1" descr="A close-up of a logo&#10;&#10;Description automatically generated">
            <a:extLst>
              <a:ext uri="{FF2B5EF4-FFF2-40B4-BE49-F238E27FC236}">
                <a16:creationId xmlns:a16="http://schemas.microsoft.com/office/drawing/2014/main" id="{4C1C3EE1-B714-4E6E-F652-1E584757883A}"/>
              </a:ext>
            </a:extLst>
          </p:cNvPr>
          <p:cNvPicPr>
            <a:picLocks noChangeAspect="1"/>
          </p:cNvPicPr>
          <p:nvPr/>
        </p:nvPicPr>
        <p:blipFill rotWithShape="1">
          <a:blip r:embed="rId3"/>
          <a:srcRect b="39587"/>
          <a:stretch/>
        </p:blipFill>
        <p:spPr>
          <a:xfrm>
            <a:off x="212272" y="9399357"/>
            <a:ext cx="1306286" cy="382100"/>
          </a:xfrm>
          <a:prstGeom prst="rect">
            <a:avLst/>
          </a:prstGeom>
        </p:spPr>
      </p:pic>
      <p:sp>
        <p:nvSpPr>
          <p:cNvPr id="3" name="Slide Number Placeholder 2">
            <a:extLst>
              <a:ext uri="{FF2B5EF4-FFF2-40B4-BE49-F238E27FC236}">
                <a16:creationId xmlns:a16="http://schemas.microsoft.com/office/drawing/2014/main" id="{C8C953F4-C127-1429-A2C4-4C9A6B102957}"/>
              </a:ext>
            </a:extLst>
          </p:cNvPr>
          <p:cNvSpPr>
            <a:spLocks noGrp="1"/>
          </p:cNvSpPr>
          <p:nvPr>
            <p:ph type="sldNum" sz="quarter" idx="12"/>
          </p:nvPr>
        </p:nvSpPr>
        <p:spPr/>
        <p:txBody>
          <a:bodyPr/>
          <a:lstStyle/>
          <a:p>
            <a:fld id="{858690B1-CF3F-294F-AF31-3518B746DB8C}" type="slidenum">
              <a:rPr lang="en-US" smtClean="0"/>
              <a:t>3</a:t>
            </a:fld>
            <a:endParaRPr lang="en-US" dirty="0"/>
          </a:p>
        </p:txBody>
      </p:sp>
      <p:sp>
        <p:nvSpPr>
          <p:cNvPr id="10" name="Rectangle: Rounded Corners 21">
            <a:extLst>
              <a:ext uri="{FF2B5EF4-FFF2-40B4-BE49-F238E27FC236}">
                <a16:creationId xmlns:a16="http://schemas.microsoft.com/office/drawing/2014/main" id="{82CA745F-780A-BE31-E553-37D23732CD62}"/>
              </a:ext>
            </a:extLst>
          </p:cNvPr>
          <p:cNvSpPr/>
          <p:nvPr/>
        </p:nvSpPr>
        <p:spPr>
          <a:xfrm>
            <a:off x="2604662" y="3657411"/>
            <a:ext cx="4823029" cy="463447"/>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13" name="Rectangle: Rounded Corners 21">
            <a:extLst>
              <a:ext uri="{FF2B5EF4-FFF2-40B4-BE49-F238E27FC236}">
                <a16:creationId xmlns:a16="http://schemas.microsoft.com/office/drawing/2014/main" id="{E2CE69E0-225F-E516-725A-A428CF52AFD4}"/>
              </a:ext>
            </a:extLst>
          </p:cNvPr>
          <p:cNvSpPr/>
          <p:nvPr/>
        </p:nvSpPr>
        <p:spPr>
          <a:xfrm>
            <a:off x="1433102" y="3653280"/>
            <a:ext cx="2045613" cy="467577"/>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sp>
        <p:nvSpPr>
          <p:cNvPr id="14" name="Rectangle: Rounded Corners 18">
            <a:extLst>
              <a:ext uri="{FF2B5EF4-FFF2-40B4-BE49-F238E27FC236}">
                <a16:creationId xmlns:a16="http://schemas.microsoft.com/office/drawing/2014/main" id="{1AEC7522-6107-7CA3-6D74-E93826FDD8E1}"/>
              </a:ext>
            </a:extLst>
          </p:cNvPr>
          <p:cNvSpPr/>
          <p:nvPr/>
        </p:nvSpPr>
        <p:spPr>
          <a:xfrm>
            <a:off x="691750" y="3644853"/>
            <a:ext cx="1028217" cy="476005"/>
          </a:xfrm>
          <a:prstGeom prst="roundRect">
            <a:avLst>
              <a:gd name="adj" fmla="val 15183"/>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sp>
        <p:nvSpPr>
          <p:cNvPr id="15" name="TextBox 14">
            <a:extLst>
              <a:ext uri="{FF2B5EF4-FFF2-40B4-BE49-F238E27FC236}">
                <a16:creationId xmlns:a16="http://schemas.microsoft.com/office/drawing/2014/main" id="{7160D2DD-DD07-6B41-F5B0-8C33B20B3286}"/>
              </a:ext>
            </a:extLst>
          </p:cNvPr>
          <p:cNvSpPr txBox="1"/>
          <p:nvPr/>
        </p:nvSpPr>
        <p:spPr>
          <a:xfrm>
            <a:off x="1750752" y="3815973"/>
            <a:ext cx="1691068" cy="445507"/>
          </a:xfrm>
          <a:prstGeom prst="rect">
            <a:avLst/>
          </a:prstGeom>
          <a:noFill/>
        </p:spPr>
        <p:txBody>
          <a:bodyPr wrap="square">
            <a:spAutoFit/>
          </a:bodyPr>
          <a:lstStyle/>
          <a:p>
            <a:pPr defTabSz="582930">
              <a:defRPr/>
            </a:pPr>
            <a:r>
              <a:rPr lang="en-US" sz="765">
                <a:solidFill>
                  <a:srgbClr val="000000"/>
                </a:solidFill>
                <a:latin typeface="Helvetica" pitchFamily="2" charset="0"/>
              </a:rPr>
              <a:t>Maximize perceived customer value</a:t>
            </a:r>
          </a:p>
          <a:p>
            <a:pPr defTabSz="582930">
              <a:defRPr/>
            </a:pPr>
            <a:endParaRPr lang="en-US" sz="765">
              <a:solidFill>
                <a:srgbClr val="000000"/>
              </a:solidFill>
              <a:latin typeface="Helvetica" pitchFamily="2" charset="0"/>
            </a:endParaRPr>
          </a:p>
        </p:txBody>
      </p:sp>
      <p:sp>
        <p:nvSpPr>
          <p:cNvPr id="16" name="TextBox 15">
            <a:extLst>
              <a:ext uri="{FF2B5EF4-FFF2-40B4-BE49-F238E27FC236}">
                <a16:creationId xmlns:a16="http://schemas.microsoft.com/office/drawing/2014/main" id="{6BE4DD09-D65C-31F6-C97A-7DB8F453DBEB}"/>
              </a:ext>
            </a:extLst>
          </p:cNvPr>
          <p:cNvSpPr txBox="1"/>
          <p:nvPr/>
        </p:nvSpPr>
        <p:spPr>
          <a:xfrm>
            <a:off x="3582021" y="3679489"/>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$______ in Revenue</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Win Rate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17" name="TextBox 16">
            <a:extLst>
              <a:ext uri="{FF2B5EF4-FFF2-40B4-BE49-F238E27FC236}">
                <a16:creationId xmlns:a16="http://schemas.microsoft.com/office/drawing/2014/main" id="{D8F6F35F-1926-9076-18E4-3A5F6241D003}"/>
              </a:ext>
            </a:extLst>
          </p:cNvPr>
          <p:cNvSpPr txBox="1"/>
          <p:nvPr/>
        </p:nvSpPr>
        <p:spPr>
          <a:xfrm>
            <a:off x="5473439" y="3699161"/>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CAC of $ $___ Per Customer</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Forecast Accuracy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18" name="TextBox 17">
            <a:extLst>
              <a:ext uri="{FF2B5EF4-FFF2-40B4-BE49-F238E27FC236}">
                <a16:creationId xmlns:a16="http://schemas.microsoft.com/office/drawing/2014/main" id="{4CF06D8E-84D8-B4DD-EB34-595309098BFF}"/>
              </a:ext>
            </a:extLst>
          </p:cNvPr>
          <p:cNvSpPr txBox="1"/>
          <p:nvPr/>
        </p:nvSpPr>
        <p:spPr>
          <a:xfrm>
            <a:off x="973378" y="3802374"/>
            <a:ext cx="980683" cy="214995"/>
          </a:xfrm>
          <a:prstGeom prst="rect">
            <a:avLst/>
          </a:prstGeom>
          <a:noFill/>
        </p:spPr>
        <p:txBody>
          <a:bodyPr wrap="square">
            <a:spAutoFit/>
          </a:bodyPr>
          <a:lstStyle/>
          <a:p>
            <a:pPr defTabSz="582930">
              <a:defRPr/>
            </a:pPr>
            <a:r>
              <a:rPr lang="en-US" sz="797">
                <a:solidFill>
                  <a:prstClr val="white"/>
                </a:solidFill>
                <a:latin typeface="Helvetica" pitchFamily="2" charset="0"/>
              </a:rPr>
              <a:t>Sales</a:t>
            </a:r>
            <a:endParaRPr lang="en-US" sz="797">
              <a:solidFill>
                <a:prstClr val="black"/>
              </a:solidFill>
              <a:latin typeface="Calibri" panose="020F0502020204030204"/>
            </a:endParaRPr>
          </a:p>
        </p:txBody>
      </p:sp>
      <p:sp>
        <p:nvSpPr>
          <p:cNvPr id="31" name="Rectangle: Rounded Corners 21">
            <a:extLst>
              <a:ext uri="{FF2B5EF4-FFF2-40B4-BE49-F238E27FC236}">
                <a16:creationId xmlns:a16="http://schemas.microsoft.com/office/drawing/2014/main" id="{86498469-FDAA-98A4-D46F-E4A9A7A38647}"/>
              </a:ext>
            </a:extLst>
          </p:cNvPr>
          <p:cNvSpPr/>
          <p:nvPr/>
        </p:nvSpPr>
        <p:spPr>
          <a:xfrm>
            <a:off x="2604662" y="4189991"/>
            <a:ext cx="4823029" cy="463447"/>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33" name="Rectangle: Rounded Corners 21">
            <a:extLst>
              <a:ext uri="{FF2B5EF4-FFF2-40B4-BE49-F238E27FC236}">
                <a16:creationId xmlns:a16="http://schemas.microsoft.com/office/drawing/2014/main" id="{A63B0A1F-3BA4-4728-4394-2875C30778FC}"/>
              </a:ext>
            </a:extLst>
          </p:cNvPr>
          <p:cNvSpPr/>
          <p:nvPr/>
        </p:nvSpPr>
        <p:spPr>
          <a:xfrm>
            <a:off x="1433102" y="4183675"/>
            <a:ext cx="2045613" cy="469762"/>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sp>
        <p:nvSpPr>
          <p:cNvPr id="34" name="Rectangle: Rounded Corners 18">
            <a:extLst>
              <a:ext uri="{FF2B5EF4-FFF2-40B4-BE49-F238E27FC236}">
                <a16:creationId xmlns:a16="http://schemas.microsoft.com/office/drawing/2014/main" id="{5B855B85-6A63-ADB6-B954-A198A57961FA}"/>
              </a:ext>
            </a:extLst>
          </p:cNvPr>
          <p:cNvSpPr/>
          <p:nvPr/>
        </p:nvSpPr>
        <p:spPr>
          <a:xfrm>
            <a:off x="691750" y="4177433"/>
            <a:ext cx="1028217" cy="476005"/>
          </a:xfrm>
          <a:prstGeom prst="roundRect">
            <a:avLst>
              <a:gd name="adj" fmla="val 15183"/>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sp>
        <p:nvSpPr>
          <p:cNvPr id="35" name="TextBox 34">
            <a:extLst>
              <a:ext uri="{FF2B5EF4-FFF2-40B4-BE49-F238E27FC236}">
                <a16:creationId xmlns:a16="http://schemas.microsoft.com/office/drawing/2014/main" id="{EF46897C-5199-948C-8824-4973199AC3DD}"/>
              </a:ext>
            </a:extLst>
          </p:cNvPr>
          <p:cNvSpPr txBox="1"/>
          <p:nvPr/>
        </p:nvSpPr>
        <p:spPr>
          <a:xfrm>
            <a:off x="1750752" y="4326418"/>
            <a:ext cx="1777870" cy="445507"/>
          </a:xfrm>
          <a:prstGeom prst="rect">
            <a:avLst/>
          </a:prstGeom>
          <a:noFill/>
        </p:spPr>
        <p:txBody>
          <a:bodyPr wrap="square">
            <a:spAutoFit/>
          </a:bodyPr>
          <a:lstStyle/>
          <a:p>
            <a:pPr defTabSz="582930">
              <a:defRPr/>
            </a:pPr>
            <a:r>
              <a:rPr lang="en-US" sz="765">
                <a:solidFill>
                  <a:srgbClr val="000000"/>
                </a:solidFill>
                <a:latin typeface="Helvetica" pitchFamily="2" charset="0"/>
              </a:rPr>
              <a:t>Identify &amp; engage qualified customers</a:t>
            </a:r>
          </a:p>
          <a:p>
            <a:pPr defTabSz="582930">
              <a:defRPr/>
            </a:pPr>
            <a:endParaRPr lang="en-US" sz="765">
              <a:solidFill>
                <a:srgbClr val="000000"/>
              </a:solidFill>
              <a:latin typeface="Helvetica" pitchFamily="2" charset="0"/>
            </a:endParaRPr>
          </a:p>
        </p:txBody>
      </p:sp>
      <p:sp>
        <p:nvSpPr>
          <p:cNvPr id="36" name="TextBox 35">
            <a:extLst>
              <a:ext uri="{FF2B5EF4-FFF2-40B4-BE49-F238E27FC236}">
                <a16:creationId xmlns:a16="http://schemas.microsoft.com/office/drawing/2014/main" id="{45212E9D-E12F-9302-E424-DA9C4F191FA9}"/>
              </a:ext>
            </a:extLst>
          </p:cNvPr>
          <p:cNvSpPr txBox="1"/>
          <p:nvPr/>
        </p:nvSpPr>
        <p:spPr>
          <a:xfrm>
            <a:off x="3582021" y="4212070"/>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_____ Sales Qualified Leads</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__% Lead Conversion Rate</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37" name="TextBox 36">
            <a:extLst>
              <a:ext uri="{FF2B5EF4-FFF2-40B4-BE49-F238E27FC236}">
                <a16:creationId xmlns:a16="http://schemas.microsoft.com/office/drawing/2014/main" id="{07E674EE-7E02-AAA4-3AEE-10FB190C63F5}"/>
              </a:ext>
            </a:extLst>
          </p:cNvPr>
          <p:cNvSpPr txBox="1"/>
          <p:nvPr/>
        </p:nvSpPr>
        <p:spPr>
          <a:xfrm>
            <a:off x="5473439" y="4231742"/>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Cost Per Lead of $__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Social Following Growth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38" name="TextBox 37">
            <a:extLst>
              <a:ext uri="{FF2B5EF4-FFF2-40B4-BE49-F238E27FC236}">
                <a16:creationId xmlns:a16="http://schemas.microsoft.com/office/drawing/2014/main" id="{E85FEA31-22A2-C564-B777-4D11835A2E3E}"/>
              </a:ext>
            </a:extLst>
          </p:cNvPr>
          <p:cNvSpPr txBox="1"/>
          <p:nvPr/>
        </p:nvSpPr>
        <p:spPr>
          <a:xfrm>
            <a:off x="973378" y="4334954"/>
            <a:ext cx="980683" cy="214995"/>
          </a:xfrm>
          <a:prstGeom prst="rect">
            <a:avLst/>
          </a:prstGeom>
          <a:noFill/>
        </p:spPr>
        <p:txBody>
          <a:bodyPr wrap="square">
            <a:spAutoFit/>
          </a:bodyPr>
          <a:lstStyle/>
          <a:p>
            <a:pPr defTabSz="582930">
              <a:defRPr/>
            </a:pPr>
            <a:r>
              <a:rPr lang="en-US" sz="797" dirty="0">
                <a:solidFill>
                  <a:prstClr val="white"/>
                </a:solidFill>
                <a:latin typeface="Helvetica" pitchFamily="2" charset="0"/>
              </a:rPr>
              <a:t>Marketing</a:t>
            </a:r>
            <a:endParaRPr lang="en-US" sz="797" dirty="0">
              <a:solidFill>
                <a:prstClr val="black"/>
              </a:solidFill>
              <a:latin typeface="Calibri" panose="020F0502020204030204"/>
            </a:endParaRPr>
          </a:p>
        </p:txBody>
      </p:sp>
      <p:sp>
        <p:nvSpPr>
          <p:cNvPr id="39" name="Rectangle: Rounded Corners 21">
            <a:extLst>
              <a:ext uri="{FF2B5EF4-FFF2-40B4-BE49-F238E27FC236}">
                <a16:creationId xmlns:a16="http://schemas.microsoft.com/office/drawing/2014/main" id="{5AFDC94F-AE67-6A30-10B3-D5E8335B6349}"/>
              </a:ext>
            </a:extLst>
          </p:cNvPr>
          <p:cNvSpPr/>
          <p:nvPr/>
        </p:nvSpPr>
        <p:spPr>
          <a:xfrm>
            <a:off x="2604662" y="4722571"/>
            <a:ext cx="4823029" cy="463447"/>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40" name="Rectangle: Rounded Corners 21">
            <a:extLst>
              <a:ext uri="{FF2B5EF4-FFF2-40B4-BE49-F238E27FC236}">
                <a16:creationId xmlns:a16="http://schemas.microsoft.com/office/drawing/2014/main" id="{CE130969-AA93-BECA-280C-E43EAE176C25}"/>
              </a:ext>
            </a:extLst>
          </p:cNvPr>
          <p:cNvSpPr/>
          <p:nvPr/>
        </p:nvSpPr>
        <p:spPr>
          <a:xfrm>
            <a:off x="1433102" y="4716257"/>
            <a:ext cx="2045613" cy="469760"/>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sp>
        <p:nvSpPr>
          <p:cNvPr id="41" name="Rectangle: Rounded Corners 18">
            <a:extLst>
              <a:ext uri="{FF2B5EF4-FFF2-40B4-BE49-F238E27FC236}">
                <a16:creationId xmlns:a16="http://schemas.microsoft.com/office/drawing/2014/main" id="{90F1E246-3E02-A855-B5D1-72B55519C2C9}"/>
              </a:ext>
            </a:extLst>
          </p:cNvPr>
          <p:cNvSpPr/>
          <p:nvPr/>
        </p:nvSpPr>
        <p:spPr>
          <a:xfrm>
            <a:off x="691750" y="4710013"/>
            <a:ext cx="1028217" cy="476005"/>
          </a:xfrm>
          <a:prstGeom prst="roundRect">
            <a:avLst>
              <a:gd name="adj" fmla="val 15183"/>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sp>
        <p:nvSpPr>
          <p:cNvPr id="42" name="TextBox 41">
            <a:extLst>
              <a:ext uri="{FF2B5EF4-FFF2-40B4-BE49-F238E27FC236}">
                <a16:creationId xmlns:a16="http://schemas.microsoft.com/office/drawing/2014/main" id="{52B70C74-1231-B8E1-07A6-06D66BC7E8DE}"/>
              </a:ext>
            </a:extLst>
          </p:cNvPr>
          <p:cNvSpPr txBox="1"/>
          <p:nvPr/>
        </p:nvSpPr>
        <p:spPr>
          <a:xfrm>
            <a:off x="1750752" y="4807343"/>
            <a:ext cx="1608220" cy="445507"/>
          </a:xfrm>
          <a:prstGeom prst="rect">
            <a:avLst/>
          </a:prstGeom>
          <a:noFill/>
        </p:spPr>
        <p:txBody>
          <a:bodyPr wrap="square">
            <a:spAutoFit/>
          </a:bodyPr>
          <a:lstStyle/>
          <a:p>
            <a:pPr defTabSz="582930">
              <a:defRPr/>
            </a:pPr>
            <a:r>
              <a:rPr lang="en-US" sz="765">
                <a:solidFill>
                  <a:srgbClr val="000000"/>
                </a:solidFill>
                <a:latin typeface="Helvetica" pitchFamily="2" charset="0"/>
              </a:rPr>
              <a:t>Solve customer problems effectively &amp; efficiently</a:t>
            </a:r>
          </a:p>
          <a:p>
            <a:pPr defTabSz="582930">
              <a:defRPr/>
            </a:pPr>
            <a:endParaRPr lang="en-US" sz="765">
              <a:solidFill>
                <a:srgbClr val="000000"/>
              </a:solidFill>
              <a:latin typeface="Helvetica" pitchFamily="2" charset="0"/>
            </a:endParaRPr>
          </a:p>
        </p:txBody>
      </p:sp>
      <p:sp>
        <p:nvSpPr>
          <p:cNvPr id="43" name="TextBox 42">
            <a:extLst>
              <a:ext uri="{FF2B5EF4-FFF2-40B4-BE49-F238E27FC236}">
                <a16:creationId xmlns:a16="http://schemas.microsoft.com/office/drawing/2014/main" id="{1CA6C44C-C0FD-2EDA-A2BD-0C74EFD2D0AB}"/>
              </a:ext>
            </a:extLst>
          </p:cNvPr>
          <p:cNvSpPr txBox="1"/>
          <p:nvPr/>
        </p:nvSpPr>
        <p:spPr>
          <a:xfrm>
            <a:off x="3589400" y="4744649"/>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New Product Released by __/__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Product Usage Rate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44" name="TextBox 43">
            <a:extLst>
              <a:ext uri="{FF2B5EF4-FFF2-40B4-BE49-F238E27FC236}">
                <a16:creationId xmlns:a16="http://schemas.microsoft.com/office/drawing/2014/main" id="{81DC934A-8881-6694-8507-01E25C2E919B}"/>
              </a:ext>
            </a:extLst>
          </p:cNvPr>
          <p:cNvSpPr txBox="1"/>
          <p:nvPr/>
        </p:nvSpPr>
        <p:spPr>
          <a:xfrm>
            <a:off x="5480817" y="4764321"/>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Error Rate of ___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On-Time Delivery by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45" name="TextBox 44">
            <a:extLst>
              <a:ext uri="{FF2B5EF4-FFF2-40B4-BE49-F238E27FC236}">
                <a16:creationId xmlns:a16="http://schemas.microsoft.com/office/drawing/2014/main" id="{DA98D2F1-3A04-AA38-AD3D-7BA2C631F560}"/>
              </a:ext>
            </a:extLst>
          </p:cNvPr>
          <p:cNvSpPr txBox="1"/>
          <p:nvPr/>
        </p:nvSpPr>
        <p:spPr>
          <a:xfrm>
            <a:off x="973378" y="4808502"/>
            <a:ext cx="980683" cy="337657"/>
          </a:xfrm>
          <a:prstGeom prst="rect">
            <a:avLst/>
          </a:prstGeom>
          <a:noFill/>
        </p:spPr>
        <p:txBody>
          <a:bodyPr wrap="square">
            <a:spAutoFit/>
          </a:bodyPr>
          <a:lstStyle/>
          <a:p>
            <a:pPr defTabSz="582930">
              <a:defRPr/>
            </a:pPr>
            <a:r>
              <a:rPr lang="en-US" sz="797">
                <a:solidFill>
                  <a:prstClr val="white"/>
                </a:solidFill>
                <a:latin typeface="Helvetica" pitchFamily="2" charset="0"/>
              </a:rPr>
              <a:t>Product/</a:t>
            </a:r>
          </a:p>
          <a:p>
            <a:pPr defTabSz="582930">
              <a:defRPr/>
            </a:pPr>
            <a:r>
              <a:rPr lang="en-US" sz="797">
                <a:solidFill>
                  <a:prstClr val="white"/>
                </a:solidFill>
                <a:latin typeface="Helvetica" pitchFamily="2" charset="0"/>
              </a:rPr>
              <a:t>Service</a:t>
            </a:r>
            <a:endParaRPr lang="en-US" sz="797">
              <a:solidFill>
                <a:prstClr val="black"/>
              </a:solidFill>
              <a:latin typeface="Calibri" panose="020F0502020204030204"/>
            </a:endParaRPr>
          </a:p>
        </p:txBody>
      </p:sp>
      <p:sp>
        <p:nvSpPr>
          <p:cNvPr id="46" name="Rectangle: Rounded Corners 21">
            <a:extLst>
              <a:ext uri="{FF2B5EF4-FFF2-40B4-BE49-F238E27FC236}">
                <a16:creationId xmlns:a16="http://schemas.microsoft.com/office/drawing/2014/main" id="{A25A9089-F8E9-3C6E-087D-1915064B84FE}"/>
              </a:ext>
            </a:extLst>
          </p:cNvPr>
          <p:cNvSpPr/>
          <p:nvPr/>
        </p:nvSpPr>
        <p:spPr>
          <a:xfrm>
            <a:off x="2604662" y="5241458"/>
            <a:ext cx="4823029" cy="477139"/>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47" name="Rectangle: Rounded Corners 21">
            <a:extLst>
              <a:ext uri="{FF2B5EF4-FFF2-40B4-BE49-F238E27FC236}">
                <a16:creationId xmlns:a16="http://schemas.microsoft.com/office/drawing/2014/main" id="{A746A44C-7DA2-D6A3-B1E1-FA155E1642D9}"/>
              </a:ext>
            </a:extLst>
          </p:cNvPr>
          <p:cNvSpPr/>
          <p:nvPr/>
        </p:nvSpPr>
        <p:spPr>
          <a:xfrm>
            <a:off x="1563332" y="5241458"/>
            <a:ext cx="1915383" cy="477138"/>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sp>
        <p:nvSpPr>
          <p:cNvPr id="48" name="Rectangle: Rounded Corners 18">
            <a:extLst>
              <a:ext uri="{FF2B5EF4-FFF2-40B4-BE49-F238E27FC236}">
                <a16:creationId xmlns:a16="http://schemas.microsoft.com/office/drawing/2014/main" id="{A4F1FBCD-CBC0-DD7D-6332-D6AEAB13927E}"/>
              </a:ext>
            </a:extLst>
          </p:cNvPr>
          <p:cNvSpPr/>
          <p:nvPr/>
        </p:nvSpPr>
        <p:spPr>
          <a:xfrm>
            <a:off x="691750" y="5242592"/>
            <a:ext cx="1028217" cy="476005"/>
          </a:xfrm>
          <a:prstGeom prst="roundRect">
            <a:avLst>
              <a:gd name="adj" fmla="val 15183"/>
            </a:avLst>
          </a:prstGeom>
          <a:solidFill>
            <a:srgbClr val="E1A9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sp>
        <p:nvSpPr>
          <p:cNvPr id="49" name="TextBox 48">
            <a:extLst>
              <a:ext uri="{FF2B5EF4-FFF2-40B4-BE49-F238E27FC236}">
                <a16:creationId xmlns:a16="http://schemas.microsoft.com/office/drawing/2014/main" id="{A0CB102A-3E03-E7F9-DB9A-AF332583E3E6}"/>
              </a:ext>
            </a:extLst>
          </p:cNvPr>
          <p:cNvSpPr txBox="1"/>
          <p:nvPr/>
        </p:nvSpPr>
        <p:spPr>
          <a:xfrm>
            <a:off x="1750752" y="5280891"/>
            <a:ext cx="1608221" cy="563231"/>
          </a:xfrm>
          <a:prstGeom prst="rect">
            <a:avLst/>
          </a:prstGeom>
          <a:noFill/>
        </p:spPr>
        <p:txBody>
          <a:bodyPr wrap="square">
            <a:spAutoFit/>
          </a:bodyPr>
          <a:lstStyle/>
          <a:p>
            <a:pPr defTabSz="582930">
              <a:defRPr/>
            </a:pPr>
            <a:r>
              <a:rPr lang="en-US" sz="765">
                <a:solidFill>
                  <a:srgbClr val="000000"/>
                </a:solidFill>
                <a:latin typeface="Helvetica" pitchFamily="2" charset="0"/>
              </a:rPr>
              <a:t>Provide peak customer satisfaction with available resources</a:t>
            </a:r>
          </a:p>
          <a:p>
            <a:pPr defTabSz="582930">
              <a:defRPr/>
            </a:pPr>
            <a:endParaRPr lang="en-US" sz="765">
              <a:solidFill>
                <a:srgbClr val="000000"/>
              </a:solidFill>
              <a:latin typeface="Helvetica" pitchFamily="2" charset="0"/>
            </a:endParaRPr>
          </a:p>
        </p:txBody>
      </p:sp>
      <p:sp>
        <p:nvSpPr>
          <p:cNvPr id="50" name="TextBox 49">
            <a:extLst>
              <a:ext uri="{FF2B5EF4-FFF2-40B4-BE49-F238E27FC236}">
                <a16:creationId xmlns:a16="http://schemas.microsoft.com/office/drawing/2014/main" id="{9088B500-C9F4-D8CA-8C2D-16234E19824B}"/>
              </a:ext>
            </a:extLst>
          </p:cNvPr>
          <p:cNvSpPr txBox="1"/>
          <p:nvPr/>
        </p:nvSpPr>
        <p:spPr>
          <a:xfrm>
            <a:off x="3596778" y="5277228"/>
            <a:ext cx="1862551" cy="781561"/>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Net Promoter Score of 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Avg. Customer Response Time of __ ______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51" name="TextBox 50">
            <a:extLst>
              <a:ext uri="{FF2B5EF4-FFF2-40B4-BE49-F238E27FC236}">
                <a16:creationId xmlns:a16="http://schemas.microsoft.com/office/drawing/2014/main" id="{D88CE989-5224-92C5-125E-531EC5AF8BB2}"/>
              </a:ext>
            </a:extLst>
          </p:cNvPr>
          <p:cNvSpPr txBox="1"/>
          <p:nvPr/>
        </p:nvSpPr>
        <p:spPr>
          <a:xfrm>
            <a:off x="5488196" y="5296900"/>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Repeat Contract Rate of 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Customer Churn of Less Than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52" name="TextBox 51">
            <a:extLst>
              <a:ext uri="{FF2B5EF4-FFF2-40B4-BE49-F238E27FC236}">
                <a16:creationId xmlns:a16="http://schemas.microsoft.com/office/drawing/2014/main" id="{FB4B43D5-4299-4508-EA32-0A81CED174F2}"/>
              </a:ext>
            </a:extLst>
          </p:cNvPr>
          <p:cNvSpPr txBox="1"/>
          <p:nvPr/>
        </p:nvSpPr>
        <p:spPr>
          <a:xfrm>
            <a:off x="973378" y="5400112"/>
            <a:ext cx="980683" cy="214995"/>
          </a:xfrm>
          <a:prstGeom prst="rect">
            <a:avLst/>
          </a:prstGeom>
          <a:noFill/>
        </p:spPr>
        <p:txBody>
          <a:bodyPr wrap="square">
            <a:spAutoFit/>
          </a:bodyPr>
          <a:lstStyle/>
          <a:p>
            <a:pPr defTabSz="582930">
              <a:defRPr/>
            </a:pPr>
            <a:r>
              <a:rPr lang="en-US" sz="797">
                <a:solidFill>
                  <a:prstClr val="black"/>
                </a:solidFill>
                <a:latin typeface="Helvetica" pitchFamily="2" charset="0"/>
              </a:rPr>
              <a:t>Customers</a:t>
            </a:r>
            <a:endParaRPr lang="en-US" sz="797">
              <a:solidFill>
                <a:prstClr val="black"/>
              </a:solidFill>
              <a:latin typeface="Calibri" panose="020F0502020204030204"/>
            </a:endParaRPr>
          </a:p>
        </p:txBody>
      </p:sp>
      <p:sp>
        <p:nvSpPr>
          <p:cNvPr id="53" name="Rectangle: Rounded Corners 21">
            <a:extLst>
              <a:ext uri="{FF2B5EF4-FFF2-40B4-BE49-F238E27FC236}">
                <a16:creationId xmlns:a16="http://schemas.microsoft.com/office/drawing/2014/main" id="{40DE2879-A03B-7CC9-EEC6-42C2EC165D68}"/>
              </a:ext>
            </a:extLst>
          </p:cNvPr>
          <p:cNvSpPr/>
          <p:nvPr/>
        </p:nvSpPr>
        <p:spPr>
          <a:xfrm>
            <a:off x="2604662" y="5781416"/>
            <a:ext cx="4823029" cy="469762"/>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54" name="Rectangle: Rounded Corners 21">
            <a:extLst>
              <a:ext uri="{FF2B5EF4-FFF2-40B4-BE49-F238E27FC236}">
                <a16:creationId xmlns:a16="http://schemas.microsoft.com/office/drawing/2014/main" id="{5DC429EB-013C-E983-9B2A-6339AAABB7C5}"/>
              </a:ext>
            </a:extLst>
          </p:cNvPr>
          <p:cNvSpPr/>
          <p:nvPr/>
        </p:nvSpPr>
        <p:spPr>
          <a:xfrm>
            <a:off x="1563332" y="5781416"/>
            <a:ext cx="1915383" cy="469761"/>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sp>
        <p:nvSpPr>
          <p:cNvPr id="55" name="Rectangle: Rounded Corners 18">
            <a:extLst>
              <a:ext uri="{FF2B5EF4-FFF2-40B4-BE49-F238E27FC236}">
                <a16:creationId xmlns:a16="http://schemas.microsoft.com/office/drawing/2014/main" id="{29C0C1D8-C955-B989-CB03-21FAC05F19C9}"/>
              </a:ext>
            </a:extLst>
          </p:cNvPr>
          <p:cNvSpPr/>
          <p:nvPr/>
        </p:nvSpPr>
        <p:spPr>
          <a:xfrm>
            <a:off x="691750" y="5775172"/>
            <a:ext cx="1028217" cy="476005"/>
          </a:xfrm>
          <a:prstGeom prst="roundRect">
            <a:avLst>
              <a:gd name="adj" fmla="val 15183"/>
            </a:avLst>
          </a:prstGeom>
          <a:solidFill>
            <a:srgbClr val="E1A9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sp>
        <p:nvSpPr>
          <p:cNvPr id="56" name="TextBox 55">
            <a:extLst>
              <a:ext uri="{FF2B5EF4-FFF2-40B4-BE49-F238E27FC236}">
                <a16:creationId xmlns:a16="http://schemas.microsoft.com/office/drawing/2014/main" id="{542BFA3A-2C68-5447-998A-E7B85B32992D}"/>
              </a:ext>
            </a:extLst>
          </p:cNvPr>
          <p:cNvSpPr txBox="1"/>
          <p:nvPr/>
        </p:nvSpPr>
        <p:spPr>
          <a:xfrm>
            <a:off x="1750752" y="5865124"/>
            <a:ext cx="1608221" cy="445507"/>
          </a:xfrm>
          <a:prstGeom prst="rect">
            <a:avLst/>
          </a:prstGeom>
          <a:noFill/>
        </p:spPr>
        <p:txBody>
          <a:bodyPr wrap="square">
            <a:spAutoFit/>
          </a:bodyPr>
          <a:lstStyle/>
          <a:p>
            <a:pPr defTabSz="582930">
              <a:defRPr/>
            </a:pPr>
            <a:r>
              <a:rPr lang="en-US" sz="765">
                <a:solidFill>
                  <a:srgbClr val="000000"/>
                </a:solidFill>
                <a:latin typeface="Helvetica" pitchFamily="2" charset="0"/>
              </a:rPr>
              <a:t>Maximize productivity of internal workforce</a:t>
            </a:r>
          </a:p>
          <a:p>
            <a:pPr defTabSz="582930">
              <a:defRPr/>
            </a:pPr>
            <a:endParaRPr lang="en-US" sz="765">
              <a:solidFill>
                <a:srgbClr val="000000"/>
              </a:solidFill>
              <a:latin typeface="Helvetica" pitchFamily="2" charset="0"/>
            </a:endParaRPr>
          </a:p>
        </p:txBody>
      </p:sp>
      <p:sp>
        <p:nvSpPr>
          <p:cNvPr id="63" name="TextBox 62">
            <a:extLst>
              <a:ext uri="{FF2B5EF4-FFF2-40B4-BE49-F238E27FC236}">
                <a16:creationId xmlns:a16="http://schemas.microsoft.com/office/drawing/2014/main" id="{B4BD4CBC-67A7-886B-4B8D-EFA20BA28733}"/>
              </a:ext>
            </a:extLst>
          </p:cNvPr>
          <p:cNvSpPr txBox="1"/>
          <p:nvPr/>
        </p:nvSpPr>
        <p:spPr>
          <a:xfrm>
            <a:off x="3604157" y="5809808"/>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Q</a:t>
            </a:r>
            <a:r>
              <a:rPr lang="en-US" sz="765" baseline="30000">
                <a:solidFill>
                  <a:srgbClr val="000000"/>
                </a:solidFill>
                <a:latin typeface="Helvetica" pitchFamily="2" charset="0"/>
              </a:rPr>
              <a:t>12</a:t>
            </a:r>
            <a:r>
              <a:rPr lang="en-US" sz="765">
                <a:solidFill>
                  <a:srgbClr val="000000"/>
                </a:solidFill>
                <a:latin typeface="Helvetica" pitchFamily="2" charset="0"/>
              </a:rPr>
              <a:t> Engagement Score of ___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Employee Retention Rate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64" name="TextBox 63">
            <a:extLst>
              <a:ext uri="{FF2B5EF4-FFF2-40B4-BE49-F238E27FC236}">
                <a16:creationId xmlns:a16="http://schemas.microsoft.com/office/drawing/2014/main" id="{E972B3E2-2433-3036-274F-A9A11A224CAD}"/>
              </a:ext>
            </a:extLst>
          </p:cNvPr>
          <p:cNvSpPr txBox="1"/>
          <p:nvPr/>
        </p:nvSpPr>
        <p:spPr>
          <a:xfrm>
            <a:off x="5495575" y="5829480"/>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Avg. Time to Hire of ___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__% of Employees Rated A</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65" name="TextBox 64">
            <a:extLst>
              <a:ext uri="{FF2B5EF4-FFF2-40B4-BE49-F238E27FC236}">
                <a16:creationId xmlns:a16="http://schemas.microsoft.com/office/drawing/2014/main" id="{CE34C6E3-5239-57C9-B8AA-C29B8CE6A4A6}"/>
              </a:ext>
            </a:extLst>
          </p:cNvPr>
          <p:cNvSpPr txBox="1"/>
          <p:nvPr/>
        </p:nvSpPr>
        <p:spPr>
          <a:xfrm>
            <a:off x="973378" y="5932693"/>
            <a:ext cx="980683" cy="214995"/>
          </a:xfrm>
          <a:prstGeom prst="rect">
            <a:avLst/>
          </a:prstGeom>
          <a:noFill/>
        </p:spPr>
        <p:txBody>
          <a:bodyPr wrap="square">
            <a:spAutoFit/>
          </a:bodyPr>
          <a:lstStyle/>
          <a:p>
            <a:pPr defTabSz="582930">
              <a:defRPr/>
            </a:pPr>
            <a:r>
              <a:rPr lang="en-US" sz="797">
                <a:solidFill>
                  <a:prstClr val="black"/>
                </a:solidFill>
                <a:latin typeface="Helvetica" pitchFamily="2" charset="0"/>
              </a:rPr>
              <a:t>Employees</a:t>
            </a:r>
            <a:endParaRPr lang="en-US" sz="797">
              <a:solidFill>
                <a:prstClr val="black"/>
              </a:solidFill>
              <a:latin typeface="Calibri" panose="020F0502020204030204"/>
            </a:endParaRPr>
          </a:p>
        </p:txBody>
      </p:sp>
      <p:sp>
        <p:nvSpPr>
          <p:cNvPr id="66" name="Rectangle: Rounded Corners 21">
            <a:extLst>
              <a:ext uri="{FF2B5EF4-FFF2-40B4-BE49-F238E27FC236}">
                <a16:creationId xmlns:a16="http://schemas.microsoft.com/office/drawing/2014/main" id="{88041562-4521-E1CD-120C-59D760858B5C}"/>
              </a:ext>
            </a:extLst>
          </p:cNvPr>
          <p:cNvSpPr/>
          <p:nvPr/>
        </p:nvSpPr>
        <p:spPr>
          <a:xfrm>
            <a:off x="2604662" y="6306618"/>
            <a:ext cx="4823029" cy="477139"/>
          </a:xfrm>
          <a:prstGeom prst="roundRect">
            <a:avLst>
              <a:gd name="adj" fmla="val 1518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prstClr val="black">
                  <a:lumMod val="50000"/>
                  <a:lumOff val="50000"/>
                </a:prstClr>
              </a:solidFill>
              <a:latin typeface="Helvetica" pitchFamily="2" charset="0"/>
            </a:endParaRPr>
          </a:p>
        </p:txBody>
      </p:sp>
      <p:sp>
        <p:nvSpPr>
          <p:cNvPr id="67" name="Rectangle: Rounded Corners 21">
            <a:extLst>
              <a:ext uri="{FF2B5EF4-FFF2-40B4-BE49-F238E27FC236}">
                <a16:creationId xmlns:a16="http://schemas.microsoft.com/office/drawing/2014/main" id="{A3033349-A2DF-F46A-911C-5AA7056CD0CE}"/>
              </a:ext>
            </a:extLst>
          </p:cNvPr>
          <p:cNvSpPr/>
          <p:nvPr/>
        </p:nvSpPr>
        <p:spPr>
          <a:xfrm>
            <a:off x="1563332" y="6306618"/>
            <a:ext cx="1900626" cy="477138"/>
          </a:xfrm>
          <a:prstGeom prst="roundRect">
            <a:avLst>
              <a:gd name="adj" fmla="val 15183"/>
            </a:avLst>
          </a:prstGeom>
          <a:solidFill>
            <a:srgbClr val="D1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574">
              <a:solidFill>
                <a:srgbClr val="FFFFFF"/>
              </a:solidFill>
              <a:latin typeface="Helvetica" pitchFamily="2" charset="0"/>
            </a:endParaRPr>
          </a:p>
        </p:txBody>
      </p:sp>
      <p:grpSp>
        <p:nvGrpSpPr>
          <p:cNvPr id="68" name="Group 67">
            <a:extLst>
              <a:ext uri="{FF2B5EF4-FFF2-40B4-BE49-F238E27FC236}">
                <a16:creationId xmlns:a16="http://schemas.microsoft.com/office/drawing/2014/main" id="{82B3FC67-D0B4-340B-46E9-7B85A5576722}"/>
              </a:ext>
            </a:extLst>
          </p:cNvPr>
          <p:cNvGrpSpPr/>
          <p:nvPr/>
        </p:nvGrpSpPr>
        <p:grpSpPr>
          <a:xfrm>
            <a:off x="691750" y="6307752"/>
            <a:ext cx="1028217" cy="476005"/>
            <a:chOff x="766577" y="3271620"/>
            <a:chExt cx="1612890" cy="1070134"/>
          </a:xfrm>
        </p:grpSpPr>
        <p:sp>
          <p:nvSpPr>
            <p:cNvPr id="69" name="Rectangle: Rounded Corners 18">
              <a:extLst>
                <a:ext uri="{FF2B5EF4-FFF2-40B4-BE49-F238E27FC236}">
                  <a16:creationId xmlns:a16="http://schemas.microsoft.com/office/drawing/2014/main" id="{58080D9D-5EBB-3C80-8FD0-72E9DC0BE354}"/>
                </a:ext>
              </a:extLst>
            </p:cNvPr>
            <p:cNvSpPr/>
            <p:nvPr/>
          </p:nvSpPr>
          <p:spPr>
            <a:xfrm>
              <a:off x="766577" y="3271620"/>
              <a:ext cx="1612890" cy="1070134"/>
            </a:xfrm>
            <a:prstGeom prst="roundRect">
              <a:avLst>
                <a:gd name="adj" fmla="val 15183"/>
              </a:avLst>
            </a:prstGeom>
            <a:solidFill>
              <a:srgbClr val="E1A9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82930">
                <a:defRPr/>
              </a:pPr>
              <a:endParaRPr lang="en-US" sz="765">
                <a:solidFill>
                  <a:prstClr val="white"/>
                </a:solidFill>
                <a:latin typeface="Helvetica" pitchFamily="2" charset="0"/>
              </a:endParaRPr>
            </a:p>
            <a:p>
              <a:pPr algn="ctr" defTabSz="582930">
                <a:defRPr/>
              </a:pPr>
              <a:r>
                <a:rPr lang="en-US" sz="669">
                  <a:solidFill>
                    <a:srgbClr val="E1A924"/>
                  </a:solidFill>
                  <a:latin typeface="Helvetica" pitchFamily="2" charset="0"/>
                </a:rPr>
                <a:t> </a:t>
              </a:r>
            </a:p>
          </p:txBody>
        </p:sp>
        <p:pic>
          <p:nvPicPr>
            <p:cNvPr id="70" name="Picture 69">
              <a:extLst>
                <a:ext uri="{FF2B5EF4-FFF2-40B4-BE49-F238E27FC236}">
                  <a16:creationId xmlns:a16="http://schemas.microsoft.com/office/drawing/2014/main" id="{797A3771-479A-0BC0-1890-560A72BE786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7864" y="3614629"/>
              <a:ext cx="318847" cy="438701"/>
            </a:xfrm>
            <a:prstGeom prst="rect">
              <a:avLst/>
            </a:prstGeom>
          </p:spPr>
        </p:pic>
      </p:grpSp>
      <p:sp>
        <p:nvSpPr>
          <p:cNvPr id="71" name="TextBox 70">
            <a:extLst>
              <a:ext uri="{FF2B5EF4-FFF2-40B4-BE49-F238E27FC236}">
                <a16:creationId xmlns:a16="http://schemas.microsoft.com/office/drawing/2014/main" id="{9B19A0DB-C83C-8BBF-0BEF-F77E6E5A8201}"/>
              </a:ext>
            </a:extLst>
          </p:cNvPr>
          <p:cNvSpPr txBox="1"/>
          <p:nvPr/>
        </p:nvSpPr>
        <p:spPr>
          <a:xfrm>
            <a:off x="1750752" y="6464114"/>
            <a:ext cx="1447357" cy="210058"/>
          </a:xfrm>
          <a:prstGeom prst="rect">
            <a:avLst/>
          </a:prstGeom>
          <a:noFill/>
        </p:spPr>
        <p:txBody>
          <a:bodyPr wrap="square">
            <a:spAutoFit/>
          </a:bodyPr>
          <a:lstStyle/>
          <a:p>
            <a:pPr defTabSz="582930">
              <a:defRPr/>
            </a:pPr>
            <a:r>
              <a:rPr lang="en-US" sz="765">
                <a:solidFill>
                  <a:srgbClr val="000000"/>
                </a:solidFill>
                <a:latin typeface="Helvetica" pitchFamily="2" charset="0"/>
              </a:rPr>
              <a:t>Maximize shareholder value</a:t>
            </a:r>
          </a:p>
        </p:txBody>
      </p:sp>
      <p:sp>
        <p:nvSpPr>
          <p:cNvPr id="72" name="TextBox 71">
            <a:extLst>
              <a:ext uri="{FF2B5EF4-FFF2-40B4-BE49-F238E27FC236}">
                <a16:creationId xmlns:a16="http://schemas.microsoft.com/office/drawing/2014/main" id="{22D16A82-8487-C2BD-E0CD-6CEECE8341F5}"/>
              </a:ext>
            </a:extLst>
          </p:cNvPr>
          <p:cNvSpPr txBox="1"/>
          <p:nvPr/>
        </p:nvSpPr>
        <p:spPr>
          <a:xfrm>
            <a:off x="3596778" y="6342388"/>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Net Profit Margin of 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Positive Cash Flow of $______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73" name="TextBox 72">
            <a:extLst>
              <a:ext uri="{FF2B5EF4-FFF2-40B4-BE49-F238E27FC236}">
                <a16:creationId xmlns:a16="http://schemas.microsoft.com/office/drawing/2014/main" id="{5CC81E96-7017-568A-E4B7-D382D6B185E8}"/>
              </a:ext>
            </a:extLst>
          </p:cNvPr>
          <p:cNvSpPr txBox="1"/>
          <p:nvPr/>
        </p:nvSpPr>
        <p:spPr>
          <a:xfrm>
            <a:off x="5488196" y="6362060"/>
            <a:ext cx="1862551" cy="604974"/>
          </a:xfrm>
          <a:prstGeom prst="rect">
            <a:avLst/>
          </a:prstGeom>
          <a:noFill/>
        </p:spPr>
        <p:txBody>
          <a:bodyPr wrap="square">
            <a:spAutoFit/>
          </a:bodyPr>
          <a:lstStyle/>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Debt-to-Equity Ratio of _.__</a:t>
            </a:r>
          </a:p>
          <a:p>
            <a:pPr marL="109299" indent="-109299" defTabSz="582930">
              <a:lnSpc>
                <a:spcPct val="150000"/>
              </a:lnSpc>
              <a:buFont typeface="Arial" panose="020B0604020202020204" pitchFamily="34" charset="0"/>
              <a:buChar char="•"/>
              <a:defRPr/>
            </a:pPr>
            <a:r>
              <a:rPr lang="en-US" sz="765">
                <a:solidFill>
                  <a:srgbClr val="000000"/>
                </a:solidFill>
                <a:latin typeface="Helvetica" pitchFamily="2" charset="0"/>
              </a:rPr>
              <a:t>Forecast Accuracy of __%</a:t>
            </a:r>
          </a:p>
          <a:p>
            <a:pPr marL="109299" indent="-109299" defTabSz="582930">
              <a:lnSpc>
                <a:spcPct val="150000"/>
              </a:lnSpc>
              <a:buFont typeface="Arial" panose="020B0604020202020204" pitchFamily="34" charset="0"/>
              <a:buChar char="•"/>
              <a:defRPr/>
            </a:pPr>
            <a:endParaRPr lang="en-US" sz="765">
              <a:solidFill>
                <a:srgbClr val="000000"/>
              </a:solidFill>
              <a:latin typeface="Helvetica" pitchFamily="2" charset="0"/>
            </a:endParaRPr>
          </a:p>
        </p:txBody>
      </p:sp>
      <p:sp>
        <p:nvSpPr>
          <p:cNvPr id="74" name="TextBox 73">
            <a:extLst>
              <a:ext uri="{FF2B5EF4-FFF2-40B4-BE49-F238E27FC236}">
                <a16:creationId xmlns:a16="http://schemas.microsoft.com/office/drawing/2014/main" id="{B178A811-8BA9-B68C-E638-66D2A88EBEBB}"/>
              </a:ext>
            </a:extLst>
          </p:cNvPr>
          <p:cNvSpPr txBox="1"/>
          <p:nvPr/>
        </p:nvSpPr>
        <p:spPr>
          <a:xfrm>
            <a:off x="973378" y="6465272"/>
            <a:ext cx="980683" cy="214995"/>
          </a:xfrm>
          <a:prstGeom prst="rect">
            <a:avLst/>
          </a:prstGeom>
          <a:noFill/>
        </p:spPr>
        <p:txBody>
          <a:bodyPr wrap="square">
            <a:spAutoFit/>
          </a:bodyPr>
          <a:lstStyle/>
          <a:p>
            <a:pPr defTabSz="582930">
              <a:defRPr/>
            </a:pPr>
            <a:r>
              <a:rPr lang="en-US" sz="797">
                <a:solidFill>
                  <a:prstClr val="black"/>
                </a:solidFill>
                <a:latin typeface="Helvetica" pitchFamily="2" charset="0"/>
              </a:rPr>
              <a:t>Shareholders</a:t>
            </a:r>
            <a:endParaRPr lang="en-US" sz="797">
              <a:solidFill>
                <a:prstClr val="black"/>
              </a:solidFill>
              <a:latin typeface="Calibri" panose="020F0502020204030204"/>
            </a:endParaRPr>
          </a:p>
        </p:txBody>
      </p:sp>
      <p:sp>
        <p:nvSpPr>
          <p:cNvPr id="75" name="TextBox 74">
            <a:extLst>
              <a:ext uri="{FF2B5EF4-FFF2-40B4-BE49-F238E27FC236}">
                <a16:creationId xmlns:a16="http://schemas.microsoft.com/office/drawing/2014/main" id="{8B0C05DA-39F3-15BC-D4A9-41A32A128E96}"/>
              </a:ext>
            </a:extLst>
          </p:cNvPr>
          <p:cNvSpPr txBox="1"/>
          <p:nvPr/>
        </p:nvSpPr>
        <p:spPr>
          <a:xfrm>
            <a:off x="1780269" y="3454615"/>
            <a:ext cx="500458" cy="210058"/>
          </a:xfrm>
          <a:prstGeom prst="rect">
            <a:avLst/>
          </a:prstGeom>
          <a:noFill/>
        </p:spPr>
        <p:txBody>
          <a:bodyPr wrap="none" rtlCol="0">
            <a:spAutoFit/>
          </a:bodyPr>
          <a:lstStyle/>
          <a:p>
            <a:pPr defTabSz="582930">
              <a:defRPr/>
            </a:pPr>
            <a:r>
              <a:rPr lang="en-US" sz="765" b="1">
                <a:solidFill>
                  <a:srgbClr val="E1A924"/>
                </a:solidFill>
                <a:latin typeface="Helvetica" pitchFamily="2" charset="0"/>
              </a:rPr>
              <a:t>GOAL:</a:t>
            </a:r>
          </a:p>
        </p:txBody>
      </p:sp>
      <p:sp>
        <p:nvSpPr>
          <p:cNvPr id="76" name="TextBox 75">
            <a:extLst>
              <a:ext uri="{FF2B5EF4-FFF2-40B4-BE49-F238E27FC236}">
                <a16:creationId xmlns:a16="http://schemas.microsoft.com/office/drawing/2014/main" id="{05A2BF96-DA34-A6AC-FD32-F0C23F13AC52}"/>
              </a:ext>
            </a:extLst>
          </p:cNvPr>
          <p:cNvSpPr txBox="1"/>
          <p:nvPr/>
        </p:nvSpPr>
        <p:spPr>
          <a:xfrm>
            <a:off x="3513932" y="3462589"/>
            <a:ext cx="1678665" cy="210058"/>
          </a:xfrm>
          <a:prstGeom prst="rect">
            <a:avLst/>
          </a:prstGeom>
          <a:noFill/>
        </p:spPr>
        <p:txBody>
          <a:bodyPr wrap="none" rtlCol="0">
            <a:spAutoFit/>
          </a:bodyPr>
          <a:lstStyle/>
          <a:p>
            <a:pPr defTabSz="582930">
              <a:defRPr/>
            </a:pPr>
            <a:r>
              <a:rPr lang="en-US" sz="765" b="1" dirty="0">
                <a:solidFill>
                  <a:srgbClr val="E1A924"/>
                </a:solidFill>
                <a:latin typeface="Helvetica" pitchFamily="2" charset="0"/>
              </a:rPr>
              <a:t>CHOOSE ONE MEASUREMENT:</a:t>
            </a:r>
          </a:p>
        </p:txBody>
      </p:sp>
      <p:sp>
        <p:nvSpPr>
          <p:cNvPr id="77" name="TextBox 76">
            <a:extLst>
              <a:ext uri="{FF2B5EF4-FFF2-40B4-BE49-F238E27FC236}">
                <a16:creationId xmlns:a16="http://schemas.microsoft.com/office/drawing/2014/main" id="{AD404964-31E2-372C-B4F8-AC8230851981}"/>
              </a:ext>
            </a:extLst>
          </p:cNvPr>
          <p:cNvSpPr txBox="1"/>
          <p:nvPr/>
        </p:nvSpPr>
        <p:spPr>
          <a:xfrm>
            <a:off x="665189" y="3436663"/>
            <a:ext cx="494046" cy="210058"/>
          </a:xfrm>
          <a:prstGeom prst="rect">
            <a:avLst/>
          </a:prstGeom>
          <a:noFill/>
        </p:spPr>
        <p:txBody>
          <a:bodyPr wrap="none" rtlCol="0">
            <a:spAutoFit/>
          </a:bodyPr>
          <a:lstStyle/>
          <a:p>
            <a:pPr defTabSz="582930">
              <a:defRPr/>
            </a:pPr>
            <a:r>
              <a:rPr lang="en-US" sz="765" b="1">
                <a:solidFill>
                  <a:srgbClr val="E1A924"/>
                </a:solidFill>
                <a:latin typeface="Helvetica" pitchFamily="2" charset="0"/>
              </a:rPr>
              <a:t>AREA:</a:t>
            </a:r>
          </a:p>
        </p:txBody>
      </p:sp>
      <p:pic>
        <p:nvPicPr>
          <p:cNvPr id="78" name="Picture 77">
            <a:extLst>
              <a:ext uri="{FF2B5EF4-FFF2-40B4-BE49-F238E27FC236}">
                <a16:creationId xmlns:a16="http://schemas.microsoft.com/office/drawing/2014/main" id="{B88BD3A7-2B60-7340-C8DE-57FCE73A351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3259" y="5387813"/>
            <a:ext cx="195536" cy="181492"/>
          </a:xfrm>
          <a:prstGeom prst="rect">
            <a:avLst/>
          </a:prstGeom>
        </p:spPr>
      </p:pic>
      <p:pic>
        <p:nvPicPr>
          <p:cNvPr id="79" name="Picture 78">
            <a:extLst>
              <a:ext uri="{FF2B5EF4-FFF2-40B4-BE49-F238E27FC236}">
                <a16:creationId xmlns:a16="http://schemas.microsoft.com/office/drawing/2014/main" id="{03569A2A-5DA9-B099-E757-9F0B6CF7AB5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92060" y="5921860"/>
            <a:ext cx="195535" cy="181492"/>
          </a:xfrm>
          <a:prstGeom prst="rect">
            <a:avLst/>
          </a:prstGeom>
        </p:spPr>
      </p:pic>
      <p:pic>
        <p:nvPicPr>
          <p:cNvPr id="80" name="Picture 79">
            <a:extLst>
              <a:ext uri="{FF2B5EF4-FFF2-40B4-BE49-F238E27FC236}">
                <a16:creationId xmlns:a16="http://schemas.microsoft.com/office/drawing/2014/main" id="{5B203DB0-3643-D251-393C-1FDF0BFAF1C4}"/>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4617" y="3778046"/>
            <a:ext cx="192817" cy="178969"/>
          </a:xfrm>
          <a:prstGeom prst="rect">
            <a:avLst/>
          </a:prstGeom>
        </p:spPr>
      </p:pic>
      <p:pic>
        <p:nvPicPr>
          <p:cNvPr id="81" name="Picture 80">
            <a:extLst>
              <a:ext uri="{FF2B5EF4-FFF2-40B4-BE49-F238E27FC236}">
                <a16:creationId xmlns:a16="http://schemas.microsoft.com/office/drawing/2014/main" id="{173F1996-3E72-EABF-42A6-BB58A005C381}"/>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8471" y="4328567"/>
            <a:ext cx="182284" cy="169193"/>
          </a:xfrm>
          <a:prstGeom prst="rect">
            <a:avLst/>
          </a:prstGeom>
        </p:spPr>
      </p:pic>
      <p:pic>
        <p:nvPicPr>
          <p:cNvPr id="82" name="Picture 81">
            <a:extLst>
              <a:ext uri="{FF2B5EF4-FFF2-40B4-BE49-F238E27FC236}">
                <a16:creationId xmlns:a16="http://schemas.microsoft.com/office/drawing/2014/main" id="{A7C2B545-AE9B-5B32-BF3F-06B1A21E0F41}"/>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5850" y="4867534"/>
            <a:ext cx="173969" cy="161474"/>
          </a:xfrm>
          <a:prstGeom prst="rect">
            <a:avLst/>
          </a:prstGeom>
        </p:spPr>
      </p:pic>
    </p:spTree>
    <p:extLst>
      <p:ext uri="{BB962C8B-B14F-4D97-AF65-F5344CB8AC3E}">
        <p14:creationId xmlns:p14="http://schemas.microsoft.com/office/powerpoint/2010/main" val="141701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EDFCCA-16F6-7DE9-22B4-7F2AC5C02ACB}"/>
              </a:ext>
            </a:extLst>
          </p:cNvPr>
          <p:cNvSpPr txBox="1"/>
          <p:nvPr/>
        </p:nvSpPr>
        <p:spPr>
          <a:xfrm>
            <a:off x="350874" y="184858"/>
            <a:ext cx="2167581" cy="400110"/>
          </a:xfrm>
          <a:prstGeom prst="rect">
            <a:avLst/>
          </a:prstGeom>
          <a:noFill/>
        </p:spPr>
        <p:txBody>
          <a:bodyPr wrap="none" rtlCol="0">
            <a:spAutoFit/>
          </a:bodyPr>
          <a:lstStyle/>
          <a:p>
            <a:r>
              <a:rPr lang="en-US" sz="2000" dirty="0">
                <a:latin typeface="Montserrat" pitchFamily="2" charset="77"/>
              </a:rPr>
              <a:t>Quarterly Goals</a:t>
            </a:r>
          </a:p>
        </p:txBody>
      </p:sp>
      <p:grpSp>
        <p:nvGrpSpPr>
          <p:cNvPr id="78" name="Group 77">
            <a:extLst>
              <a:ext uri="{FF2B5EF4-FFF2-40B4-BE49-F238E27FC236}">
                <a16:creationId xmlns:a16="http://schemas.microsoft.com/office/drawing/2014/main" id="{8909AB3B-89C7-CD54-80D6-373CE7838822}"/>
              </a:ext>
            </a:extLst>
          </p:cNvPr>
          <p:cNvGrpSpPr/>
          <p:nvPr/>
        </p:nvGrpSpPr>
        <p:grpSpPr>
          <a:xfrm>
            <a:off x="350874" y="687553"/>
            <a:ext cx="7070651" cy="1747142"/>
            <a:chOff x="350874" y="687553"/>
            <a:chExt cx="7070651" cy="1747142"/>
          </a:xfrm>
        </p:grpSpPr>
        <p:sp>
          <p:nvSpPr>
            <p:cNvPr id="4" name="Rounded Rectangle 3">
              <a:extLst>
                <a:ext uri="{FF2B5EF4-FFF2-40B4-BE49-F238E27FC236}">
                  <a16:creationId xmlns:a16="http://schemas.microsoft.com/office/drawing/2014/main" id="{B7194EAB-0092-68DE-5FD8-68FD345B8869}"/>
                </a:ext>
              </a:extLst>
            </p:cNvPr>
            <p:cNvSpPr/>
            <p:nvPr/>
          </p:nvSpPr>
          <p:spPr>
            <a:xfrm>
              <a:off x="350874" y="687553"/>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0A68B7E-C0C8-0C76-1FF9-719EC1A3C703}"/>
                </a:ext>
              </a:extLst>
            </p:cNvPr>
            <p:cNvCxnSpPr>
              <a:cxnSpLocks/>
            </p:cNvCxnSpPr>
            <p:nvPr/>
          </p:nvCxnSpPr>
          <p:spPr>
            <a:xfrm>
              <a:off x="957589" y="1222449"/>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1685F8-94FB-76CE-E1BB-0AABC1085B3B}"/>
                </a:ext>
              </a:extLst>
            </p:cNvPr>
            <p:cNvCxnSpPr>
              <a:cxnSpLocks/>
            </p:cNvCxnSpPr>
            <p:nvPr/>
          </p:nvCxnSpPr>
          <p:spPr>
            <a:xfrm>
              <a:off x="957589" y="957353"/>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56192E-A08B-B98C-7929-2B208A49DA98}"/>
                </a:ext>
              </a:extLst>
            </p:cNvPr>
            <p:cNvSpPr txBox="1"/>
            <p:nvPr/>
          </p:nvSpPr>
          <p:spPr>
            <a:xfrm>
              <a:off x="406609" y="733998"/>
              <a:ext cx="569219" cy="369332"/>
            </a:xfrm>
            <a:prstGeom prst="rect">
              <a:avLst/>
            </a:prstGeom>
            <a:noFill/>
          </p:spPr>
          <p:txBody>
            <a:bodyPr wrap="square">
              <a:spAutoFit/>
            </a:bodyPr>
            <a:lstStyle/>
            <a:p>
              <a:r>
                <a:rPr lang="en-US" sz="1800" b="1" dirty="0">
                  <a:latin typeface="Minion Pro" panose="02040503050306020203" pitchFamily="18" charset="0"/>
                </a:rPr>
                <a:t>1.</a:t>
              </a:r>
              <a:endParaRPr lang="en-US" dirty="0"/>
            </a:p>
          </p:txBody>
        </p:sp>
        <p:cxnSp>
          <p:nvCxnSpPr>
            <p:cNvPr id="27" name="Straight Connector 26">
              <a:extLst>
                <a:ext uri="{FF2B5EF4-FFF2-40B4-BE49-F238E27FC236}">
                  <a16:creationId xmlns:a16="http://schemas.microsoft.com/office/drawing/2014/main" id="{83E8F4CE-7143-9AC5-D9FC-C363063B4C9E}"/>
                </a:ext>
              </a:extLst>
            </p:cNvPr>
            <p:cNvCxnSpPr>
              <a:cxnSpLocks/>
            </p:cNvCxnSpPr>
            <p:nvPr/>
          </p:nvCxnSpPr>
          <p:spPr>
            <a:xfrm>
              <a:off x="957589" y="1487545"/>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DA79984-A4F2-4EA8-C2A1-51ACC9C7A191}"/>
                </a:ext>
              </a:extLst>
            </p:cNvPr>
            <p:cNvSpPr txBox="1"/>
            <p:nvPr/>
          </p:nvSpPr>
          <p:spPr>
            <a:xfrm>
              <a:off x="836264" y="1302306"/>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34" name="Straight Connector 33">
              <a:extLst>
                <a:ext uri="{FF2B5EF4-FFF2-40B4-BE49-F238E27FC236}">
                  <a16:creationId xmlns:a16="http://schemas.microsoft.com/office/drawing/2014/main" id="{B8EEC75D-AF72-7018-8711-8E04D658975B}"/>
                </a:ext>
              </a:extLst>
            </p:cNvPr>
            <p:cNvCxnSpPr>
              <a:cxnSpLocks/>
            </p:cNvCxnSpPr>
            <p:nvPr/>
          </p:nvCxnSpPr>
          <p:spPr>
            <a:xfrm>
              <a:off x="957589" y="1752642"/>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C3B8BB-705E-673E-BF03-95E1B7CB859C}"/>
                </a:ext>
              </a:extLst>
            </p:cNvPr>
            <p:cNvCxnSpPr>
              <a:cxnSpLocks/>
            </p:cNvCxnSpPr>
            <p:nvPr/>
          </p:nvCxnSpPr>
          <p:spPr>
            <a:xfrm>
              <a:off x="1013324" y="2434695"/>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A07CBFED-FEFD-E0E3-D976-4FACC2D95423}"/>
              </a:ext>
            </a:extLst>
          </p:cNvPr>
          <p:cNvGrpSpPr/>
          <p:nvPr/>
        </p:nvGrpSpPr>
        <p:grpSpPr>
          <a:xfrm>
            <a:off x="350874" y="2164895"/>
            <a:ext cx="7070651" cy="1358223"/>
            <a:chOff x="406609" y="2164895"/>
            <a:chExt cx="7070651" cy="1358223"/>
          </a:xfrm>
        </p:grpSpPr>
        <p:sp>
          <p:nvSpPr>
            <p:cNvPr id="35" name="Rounded Rectangle 34">
              <a:extLst>
                <a:ext uri="{FF2B5EF4-FFF2-40B4-BE49-F238E27FC236}">
                  <a16:creationId xmlns:a16="http://schemas.microsoft.com/office/drawing/2014/main" id="{2E3D7CFE-244B-46B0-1043-025918DFA108}"/>
                </a:ext>
              </a:extLst>
            </p:cNvPr>
            <p:cNvSpPr/>
            <p:nvPr/>
          </p:nvSpPr>
          <p:spPr>
            <a:xfrm>
              <a:off x="406609" y="2164895"/>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AFD86B5A-D108-ECEC-06E7-969B7368AB91}"/>
                </a:ext>
              </a:extLst>
            </p:cNvPr>
            <p:cNvCxnSpPr>
              <a:cxnSpLocks/>
            </p:cNvCxnSpPr>
            <p:nvPr/>
          </p:nvCxnSpPr>
          <p:spPr>
            <a:xfrm>
              <a:off x="1013324" y="2699791"/>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F6EA0F2-00F1-1DC5-E1C7-7DC88B6D2853}"/>
                </a:ext>
              </a:extLst>
            </p:cNvPr>
            <p:cNvSpPr txBox="1"/>
            <p:nvPr/>
          </p:nvSpPr>
          <p:spPr>
            <a:xfrm>
              <a:off x="462344" y="2211340"/>
              <a:ext cx="569219" cy="369332"/>
            </a:xfrm>
            <a:prstGeom prst="rect">
              <a:avLst/>
            </a:prstGeom>
            <a:noFill/>
          </p:spPr>
          <p:txBody>
            <a:bodyPr wrap="square">
              <a:spAutoFit/>
            </a:bodyPr>
            <a:lstStyle/>
            <a:p>
              <a:r>
                <a:rPr lang="en-US" b="1" dirty="0">
                  <a:latin typeface="Minion Pro" panose="02040503050306020203" pitchFamily="18" charset="0"/>
                </a:rPr>
                <a:t>2</a:t>
              </a:r>
              <a:r>
                <a:rPr lang="en-US" sz="1800" b="1" dirty="0">
                  <a:latin typeface="Minion Pro" panose="02040503050306020203" pitchFamily="18" charset="0"/>
                </a:rPr>
                <a:t>.</a:t>
              </a:r>
              <a:endParaRPr lang="en-US" dirty="0"/>
            </a:p>
          </p:txBody>
        </p:sp>
        <p:cxnSp>
          <p:nvCxnSpPr>
            <p:cNvPr id="39" name="Straight Connector 38">
              <a:extLst>
                <a:ext uri="{FF2B5EF4-FFF2-40B4-BE49-F238E27FC236}">
                  <a16:creationId xmlns:a16="http://schemas.microsoft.com/office/drawing/2014/main" id="{312F0A43-4FF1-8C9F-EC54-88F768A64603}"/>
                </a:ext>
              </a:extLst>
            </p:cNvPr>
            <p:cNvCxnSpPr>
              <a:cxnSpLocks/>
            </p:cNvCxnSpPr>
            <p:nvPr/>
          </p:nvCxnSpPr>
          <p:spPr>
            <a:xfrm>
              <a:off x="1013324" y="2964887"/>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500976E-99D3-D876-4B73-B1C993BFABAA}"/>
                </a:ext>
              </a:extLst>
            </p:cNvPr>
            <p:cNvSpPr txBox="1"/>
            <p:nvPr/>
          </p:nvSpPr>
          <p:spPr>
            <a:xfrm>
              <a:off x="891999" y="2779648"/>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41" name="Straight Connector 40">
              <a:extLst>
                <a:ext uri="{FF2B5EF4-FFF2-40B4-BE49-F238E27FC236}">
                  <a16:creationId xmlns:a16="http://schemas.microsoft.com/office/drawing/2014/main" id="{752EDEB1-F614-B0C8-A379-551A998DC799}"/>
                </a:ext>
              </a:extLst>
            </p:cNvPr>
            <p:cNvCxnSpPr>
              <a:cxnSpLocks/>
            </p:cNvCxnSpPr>
            <p:nvPr/>
          </p:nvCxnSpPr>
          <p:spPr>
            <a:xfrm>
              <a:off x="1013324" y="3229984"/>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5CD8D31-5446-89B1-9ECF-4B64AC1EA09D}"/>
              </a:ext>
            </a:extLst>
          </p:cNvPr>
          <p:cNvGrpSpPr/>
          <p:nvPr/>
        </p:nvGrpSpPr>
        <p:grpSpPr>
          <a:xfrm>
            <a:off x="350874" y="3618608"/>
            <a:ext cx="7070651" cy="1358223"/>
            <a:chOff x="406609" y="3618608"/>
            <a:chExt cx="7070651" cy="1358223"/>
          </a:xfrm>
        </p:grpSpPr>
        <p:sp>
          <p:nvSpPr>
            <p:cNvPr id="49" name="Rounded Rectangle 48">
              <a:extLst>
                <a:ext uri="{FF2B5EF4-FFF2-40B4-BE49-F238E27FC236}">
                  <a16:creationId xmlns:a16="http://schemas.microsoft.com/office/drawing/2014/main" id="{552E1B8F-87F5-D1EE-1385-5EE12DCDB76F}"/>
                </a:ext>
              </a:extLst>
            </p:cNvPr>
            <p:cNvSpPr/>
            <p:nvPr/>
          </p:nvSpPr>
          <p:spPr>
            <a:xfrm>
              <a:off x="406609" y="3618608"/>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B885C361-0DF4-5AD5-CCB3-447932FF13B4}"/>
                </a:ext>
              </a:extLst>
            </p:cNvPr>
            <p:cNvCxnSpPr>
              <a:cxnSpLocks/>
            </p:cNvCxnSpPr>
            <p:nvPr/>
          </p:nvCxnSpPr>
          <p:spPr>
            <a:xfrm>
              <a:off x="1013324" y="4153504"/>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3476A9-61CA-E9E2-247F-923D7B61A46C}"/>
                </a:ext>
              </a:extLst>
            </p:cNvPr>
            <p:cNvCxnSpPr>
              <a:cxnSpLocks/>
            </p:cNvCxnSpPr>
            <p:nvPr/>
          </p:nvCxnSpPr>
          <p:spPr>
            <a:xfrm>
              <a:off x="1013324" y="3888408"/>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8D417E-EF1B-E093-8B1A-748695DAD935}"/>
                </a:ext>
              </a:extLst>
            </p:cNvPr>
            <p:cNvSpPr txBox="1"/>
            <p:nvPr/>
          </p:nvSpPr>
          <p:spPr>
            <a:xfrm>
              <a:off x="462344" y="3665053"/>
              <a:ext cx="569219" cy="369332"/>
            </a:xfrm>
            <a:prstGeom prst="rect">
              <a:avLst/>
            </a:prstGeom>
            <a:noFill/>
          </p:spPr>
          <p:txBody>
            <a:bodyPr wrap="square">
              <a:spAutoFit/>
            </a:bodyPr>
            <a:lstStyle/>
            <a:p>
              <a:r>
                <a:rPr lang="en-US" b="1" dirty="0">
                  <a:latin typeface="Minion Pro" panose="02040503050306020203" pitchFamily="18" charset="0"/>
                </a:rPr>
                <a:t>3</a:t>
              </a:r>
              <a:r>
                <a:rPr lang="en-US" sz="1800" b="1" dirty="0">
                  <a:latin typeface="Minion Pro" panose="02040503050306020203" pitchFamily="18" charset="0"/>
                </a:rPr>
                <a:t>.</a:t>
              </a:r>
              <a:endParaRPr lang="en-US" dirty="0"/>
            </a:p>
          </p:txBody>
        </p:sp>
        <p:cxnSp>
          <p:nvCxnSpPr>
            <p:cNvPr id="53" name="Straight Connector 52">
              <a:extLst>
                <a:ext uri="{FF2B5EF4-FFF2-40B4-BE49-F238E27FC236}">
                  <a16:creationId xmlns:a16="http://schemas.microsoft.com/office/drawing/2014/main" id="{7988A89F-6458-FE09-E95D-9DD362943AED}"/>
                </a:ext>
              </a:extLst>
            </p:cNvPr>
            <p:cNvCxnSpPr>
              <a:cxnSpLocks/>
            </p:cNvCxnSpPr>
            <p:nvPr/>
          </p:nvCxnSpPr>
          <p:spPr>
            <a:xfrm>
              <a:off x="1013324" y="4418600"/>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9ED0525-4E54-7A2D-BAF4-A99E7D888249}"/>
                </a:ext>
              </a:extLst>
            </p:cNvPr>
            <p:cNvSpPr txBox="1"/>
            <p:nvPr/>
          </p:nvSpPr>
          <p:spPr>
            <a:xfrm>
              <a:off x="891999" y="4233361"/>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55" name="Straight Connector 54">
              <a:extLst>
                <a:ext uri="{FF2B5EF4-FFF2-40B4-BE49-F238E27FC236}">
                  <a16:creationId xmlns:a16="http://schemas.microsoft.com/office/drawing/2014/main" id="{EDF124BC-BD22-F927-58D8-5CD451A6299D}"/>
                </a:ext>
              </a:extLst>
            </p:cNvPr>
            <p:cNvCxnSpPr>
              <a:cxnSpLocks/>
            </p:cNvCxnSpPr>
            <p:nvPr/>
          </p:nvCxnSpPr>
          <p:spPr>
            <a:xfrm>
              <a:off x="1013324" y="4683697"/>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FFA2E43-2422-326A-7555-B0628827061C}"/>
              </a:ext>
            </a:extLst>
          </p:cNvPr>
          <p:cNvGrpSpPr/>
          <p:nvPr/>
        </p:nvGrpSpPr>
        <p:grpSpPr>
          <a:xfrm>
            <a:off x="350874" y="5095950"/>
            <a:ext cx="7070651" cy="1358223"/>
            <a:chOff x="462344" y="5095950"/>
            <a:chExt cx="7070651" cy="1358223"/>
          </a:xfrm>
        </p:grpSpPr>
        <p:sp>
          <p:nvSpPr>
            <p:cNvPr id="56" name="Rounded Rectangle 55">
              <a:extLst>
                <a:ext uri="{FF2B5EF4-FFF2-40B4-BE49-F238E27FC236}">
                  <a16:creationId xmlns:a16="http://schemas.microsoft.com/office/drawing/2014/main" id="{9BBE316E-D8B0-EBC5-9978-D8F07455B822}"/>
                </a:ext>
              </a:extLst>
            </p:cNvPr>
            <p:cNvSpPr/>
            <p:nvPr/>
          </p:nvSpPr>
          <p:spPr>
            <a:xfrm>
              <a:off x="462344" y="5095950"/>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6D09767C-FDD3-77D4-E0E2-582D16E59D39}"/>
                </a:ext>
              </a:extLst>
            </p:cNvPr>
            <p:cNvCxnSpPr>
              <a:cxnSpLocks/>
            </p:cNvCxnSpPr>
            <p:nvPr/>
          </p:nvCxnSpPr>
          <p:spPr>
            <a:xfrm>
              <a:off x="1069059" y="5630846"/>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B5D6367-5F5A-5E67-8575-398D19DA87EC}"/>
                </a:ext>
              </a:extLst>
            </p:cNvPr>
            <p:cNvCxnSpPr>
              <a:cxnSpLocks/>
            </p:cNvCxnSpPr>
            <p:nvPr/>
          </p:nvCxnSpPr>
          <p:spPr>
            <a:xfrm>
              <a:off x="1069059" y="5365750"/>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1F8912D-6D70-2BF1-54EB-269196C30CB3}"/>
                </a:ext>
              </a:extLst>
            </p:cNvPr>
            <p:cNvSpPr txBox="1"/>
            <p:nvPr/>
          </p:nvSpPr>
          <p:spPr>
            <a:xfrm>
              <a:off x="518079" y="5142395"/>
              <a:ext cx="569219" cy="369332"/>
            </a:xfrm>
            <a:prstGeom prst="rect">
              <a:avLst/>
            </a:prstGeom>
            <a:noFill/>
          </p:spPr>
          <p:txBody>
            <a:bodyPr wrap="square">
              <a:spAutoFit/>
            </a:bodyPr>
            <a:lstStyle/>
            <a:p>
              <a:r>
                <a:rPr lang="en-US" b="1" dirty="0">
                  <a:latin typeface="Minion Pro" panose="02040503050306020203" pitchFamily="18" charset="0"/>
                </a:rPr>
                <a:t>4</a:t>
              </a:r>
              <a:r>
                <a:rPr lang="en-US" sz="1800" b="1" dirty="0">
                  <a:latin typeface="Minion Pro" panose="02040503050306020203" pitchFamily="18" charset="0"/>
                </a:rPr>
                <a:t>.</a:t>
              </a:r>
              <a:endParaRPr lang="en-US" dirty="0"/>
            </a:p>
          </p:txBody>
        </p:sp>
        <p:cxnSp>
          <p:nvCxnSpPr>
            <p:cNvPr id="60" name="Straight Connector 59">
              <a:extLst>
                <a:ext uri="{FF2B5EF4-FFF2-40B4-BE49-F238E27FC236}">
                  <a16:creationId xmlns:a16="http://schemas.microsoft.com/office/drawing/2014/main" id="{F2EDDE85-F4E9-A03F-2D02-EBA5A62FB6A9}"/>
                </a:ext>
              </a:extLst>
            </p:cNvPr>
            <p:cNvCxnSpPr>
              <a:cxnSpLocks/>
            </p:cNvCxnSpPr>
            <p:nvPr/>
          </p:nvCxnSpPr>
          <p:spPr>
            <a:xfrm>
              <a:off x="1069059" y="5895942"/>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CE56C17-8224-E443-BD3A-53C92BDC9A72}"/>
                </a:ext>
              </a:extLst>
            </p:cNvPr>
            <p:cNvSpPr txBox="1"/>
            <p:nvPr/>
          </p:nvSpPr>
          <p:spPr>
            <a:xfrm>
              <a:off x="947734" y="5710703"/>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62" name="Straight Connector 61">
              <a:extLst>
                <a:ext uri="{FF2B5EF4-FFF2-40B4-BE49-F238E27FC236}">
                  <a16:creationId xmlns:a16="http://schemas.microsoft.com/office/drawing/2014/main" id="{371C918D-B715-2A19-8464-D3545933829D}"/>
                </a:ext>
              </a:extLst>
            </p:cNvPr>
            <p:cNvCxnSpPr>
              <a:cxnSpLocks/>
            </p:cNvCxnSpPr>
            <p:nvPr/>
          </p:nvCxnSpPr>
          <p:spPr>
            <a:xfrm>
              <a:off x="1069059" y="6161039"/>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AF065E4-86F2-F6B4-E177-D3C77F47EEDF}"/>
              </a:ext>
            </a:extLst>
          </p:cNvPr>
          <p:cNvGrpSpPr/>
          <p:nvPr/>
        </p:nvGrpSpPr>
        <p:grpSpPr>
          <a:xfrm>
            <a:off x="350874" y="6560651"/>
            <a:ext cx="7070651" cy="1358223"/>
            <a:chOff x="462344" y="6560651"/>
            <a:chExt cx="7070651" cy="1358223"/>
          </a:xfrm>
        </p:grpSpPr>
        <p:sp>
          <p:nvSpPr>
            <p:cNvPr id="63" name="Rounded Rectangle 62">
              <a:extLst>
                <a:ext uri="{FF2B5EF4-FFF2-40B4-BE49-F238E27FC236}">
                  <a16:creationId xmlns:a16="http://schemas.microsoft.com/office/drawing/2014/main" id="{9550F496-263E-E159-8883-6E59805DFEC8}"/>
                </a:ext>
              </a:extLst>
            </p:cNvPr>
            <p:cNvSpPr/>
            <p:nvPr/>
          </p:nvSpPr>
          <p:spPr>
            <a:xfrm>
              <a:off x="462344" y="6560651"/>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B43A236E-C80C-0CD5-E0CC-B55418E777F2}"/>
                </a:ext>
              </a:extLst>
            </p:cNvPr>
            <p:cNvCxnSpPr>
              <a:cxnSpLocks/>
            </p:cNvCxnSpPr>
            <p:nvPr/>
          </p:nvCxnSpPr>
          <p:spPr>
            <a:xfrm>
              <a:off x="1069059" y="7095547"/>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84ADA2-0BFC-DA2B-8FF8-95E0D741ECF0}"/>
                </a:ext>
              </a:extLst>
            </p:cNvPr>
            <p:cNvCxnSpPr>
              <a:cxnSpLocks/>
            </p:cNvCxnSpPr>
            <p:nvPr/>
          </p:nvCxnSpPr>
          <p:spPr>
            <a:xfrm>
              <a:off x="1069059" y="6830451"/>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4F73615-09C1-A20C-10DC-1F31315D503C}"/>
                </a:ext>
              </a:extLst>
            </p:cNvPr>
            <p:cNvSpPr txBox="1"/>
            <p:nvPr/>
          </p:nvSpPr>
          <p:spPr>
            <a:xfrm>
              <a:off x="518079" y="6607096"/>
              <a:ext cx="569219" cy="369332"/>
            </a:xfrm>
            <a:prstGeom prst="rect">
              <a:avLst/>
            </a:prstGeom>
            <a:noFill/>
          </p:spPr>
          <p:txBody>
            <a:bodyPr wrap="square">
              <a:spAutoFit/>
            </a:bodyPr>
            <a:lstStyle/>
            <a:p>
              <a:r>
                <a:rPr lang="en-US" b="1" dirty="0">
                  <a:latin typeface="Minion Pro" panose="02040503050306020203" pitchFamily="18" charset="0"/>
                </a:rPr>
                <a:t>5</a:t>
              </a:r>
              <a:r>
                <a:rPr lang="en-US" sz="1800" b="1" dirty="0">
                  <a:latin typeface="Minion Pro" panose="02040503050306020203" pitchFamily="18" charset="0"/>
                </a:rPr>
                <a:t>.</a:t>
              </a:r>
              <a:endParaRPr lang="en-US" dirty="0"/>
            </a:p>
          </p:txBody>
        </p:sp>
        <p:cxnSp>
          <p:nvCxnSpPr>
            <p:cNvPr id="67" name="Straight Connector 66">
              <a:extLst>
                <a:ext uri="{FF2B5EF4-FFF2-40B4-BE49-F238E27FC236}">
                  <a16:creationId xmlns:a16="http://schemas.microsoft.com/office/drawing/2014/main" id="{609EC74D-0752-30E8-A330-9A6B8CA9C1D0}"/>
                </a:ext>
              </a:extLst>
            </p:cNvPr>
            <p:cNvCxnSpPr>
              <a:cxnSpLocks/>
            </p:cNvCxnSpPr>
            <p:nvPr/>
          </p:nvCxnSpPr>
          <p:spPr>
            <a:xfrm>
              <a:off x="1069059" y="7360643"/>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B91B533-4D78-D27D-E5BC-7984FD374DDA}"/>
                </a:ext>
              </a:extLst>
            </p:cNvPr>
            <p:cNvSpPr txBox="1"/>
            <p:nvPr/>
          </p:nvSpPr>
          <p:spPr>
            <a:xfrm>
              <a:off x="947734" y="7175404"/>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69" name="Straight Connector 68">
              <a:extLst>
                <a:ext uri="{FF2B5EF4-FFF2-40B4-BE49-F238E27FC236}">
                  <a16:creationId xmlns:a16="http://schemas.microsoft.com/office/drawing/2014/main" id="{CB142BEB-F0A4-C0A5-6E63-ACF6F5F3B680}"/>
                </a:ext>
              </a:extLst>
            </p:cNvPr>
            <p:cNvCxnSpPr>
              <a:cxnSpLocks/>
            </p:cNvCxnSpPr>
            <p:nvPr/>
          </p:nvCxnSpPr>
          <p:spPr>
            <a:xfrm>
              <a:off x="1069059" y="7625740"/>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0BC0710-3DE8-6460-ED64-57794E00CFC3}"/>
              </a:ext>
            </a:extLst>
          </p:cNvPr>
          <p:cNvGrpSpPr/>
          <p:nvPr/>
        </p:nvGrpSpPr>
        <p:grpSpPr>
          <a:xfrm>
            <a:off x="350874" y="8037993"/>
            <a:ext cx="7070651" cy="1358223"/>
            <a:chOff x="471585" y="8037993"/>
            <a:chExt cx="7070651" cy="1358223"/>
          </a:xfrm>
        </p:grpSpPr>
        <p:sp>
          <p:nvSpPr>
            <p:cNvPr id="70" name="Rounded Rectangle 69">
              <a:extLst>
                <a:ext uri="{FF2B5EF4-FFF2-40B4-BE49-F238E27FC236}">
                  <a16:creationId xmlns:a16="http://schemas.microsoft.com/office/drawing/2014/main" id="{F9A36995-607F-9ADA-8E21-CBA51611854C}"/>
                </a:ext>
              </a:extLst>
            </p:cNvPr>
            <p:cNvSpPr/>
            <p:nvPr/>
          </p:nvSpPr>
          <p:spPr>
            <a:xfrm>
              <a:off x="471585" y="8037993"/>
              <a:ext cx="7070651" cy="1358223"/>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DED5ED5A-EAD8-715D-77F2-E275D2A81E27}"/>
                </a:ext>
              </a:extLst>
            </p:cNvPr>
            <p:cNvCxnSpPr>
              <a:cxnSpLocks/>
            </p:cNvCxnSpPr>
            <p:nvPr/>
          </p:nvCxnSpPr>
          <p:spPr>
            <a:xfrm>
              <a:off x="1078300" y="8572889"/>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D9CA-EBB8-98F4-10E3-9ED6238737B0}"/>
                </a:ext>
              </a:extLst>
            </p:cNvPr>
            <p:cNvCxnSpPr>
              <a:cxnSpLocks/>
            </p:cNvCxnSpPr>
            <p:nvPr/>
          </p:nvCxnSpPr>
          <p:spPr>
            <a:xfrm>
              <a:off x="1078300" y="8307793"/>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9699EAE-172B-E4F5-467C-CDEE3E1B8624}"/>
                </a:ext>
              </a:extLst>
            </p:cNvPr>
            <p:cNvSpPr txBox="1"/>
            <p:nvPr/>
          </p:nvSpPr>
          <p:spPr>
            <a:xfrm>
              <a:off x="527320" y="8084438"/>
              <a:ext cx="569219" cy="369332"/>
            </a:xfrm>
            <a:prstGeom prst="rect">
              <a:avLst/>
            </a:prstGeom>
            <a:noFill/>
          </p:spPr>
          <p:txBody>
            <a:bodyPr wrap="square">
              <a:spAutoFit/>
            </a:bodyPr>
            <a:lstStyle/>
            <a:p>
              <a:r>
                <a:rPr lang="en-US" b="1" dirty="0">
                  <a:latin typeface="Minion Pro" panose="02040503050306020203" pitchFamily="18" charset="0"/>
                </a:rPr>
                <a:t>6</a:t>
              </a:r>
              <a:r>
                <a:rPr lang="en-US" sz="1800" b="1" dirty="0">
                  <a:latin typeface="Minion Pro" panose="02040503050306020203" pitchFamily="18" charset="0"/>
                </a:rPr>
                <a:t>.</a:t>
              </a:r>
              <a:endParaRPr lang="en-US" dirty="0"/>
            </a:p>
          </p:txBody>
        </p:sp>
        <p:cxnSp>
          <p:nvCxnSpPr>
            <p:cNvPr id="74" name="Straight Connector 73">
              <a:extLst>
                <a:ext uri="{FF2B5EF4-FFF2-40B4-BE49-F238E27FC236}">
                  <a16:creationId xmlns:a16="http://schemas.microsoft.com/office/drawing/2014/main" id="{9D7AE998-DC5C-FCFF-12E5-093A32714FA4}"/>
                </a:ext>
              </a:extLst>
            </p:cNvPr>
            <p:cNvCxnSpPr>
              <a:cxnSpLocks/>
            </p:cNvCxnSpPr>
            <p:nvPr/>
          </p:nvCxnSpPr>
          <p:spPr>
            <a:xfrm>
              <a:off x="1078300" y="8837985"/>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C71EB9F-919C-2048-0511-38A550251575}"/>
                </a:ext>
              </a:extLst>
            </p:cNvPr>
            <p:cNvSpPr txBox="1"/>
            <p:nvPr/>
          </p:nvSpPr>
          <p:spPr>
            <a:xfrm>
              <a:off x="956975" y="8652746"/>
              <a:ext cx="1271502" cy="246221"/>
            </a:xfrm>
            <a:prstGeom prst="rect">
              <a:avLst/>
            </a:prstGeom>
            <a:noFill/>
          </p:spPr>
          <p:txBody>
            <a:bodyPr wrap="none" rtlCol="0">
              <a:spAutoFit/>
            </a:bodyPr>
            <a:lstStyle/>
            <a:p>
              <a:r>
                <a:rPr lang="en-US" sz="1000" b="1" dirty="0">
                  <a:solidFill>
                    <a:schemeClr val="bg2">
                      <a:lumMod val="75000"/>
                    </a:schemeClr>
                  </a:solidFill>
                  <a:latin typeface="Montserrat SemiBold" pitchFamily="2" charset="77"/>
                </a:rPr>
                <a:t>MEASUREMENT:</a:t>
              </a:r>
            </a:p>
          </p:txBody>
        </p:sp>
        <p:cxnSp>
          <p:nvCxnSpPr>
            <p:cNvPr id="76" name="Straight Connector 75">
              <a:extLst>
                <a:ext uri="{FF2B5EF4-FFF2-40B4-BE49-F238E27FC236}">
                  <a16:creationId xmlns:a16="http://schemas.microsoft.com/office/drawing/2014/main" id="{97CCA1DB-19B0-C560-96BF-35D4C785AE0A}"/>
                </a:ext>
              </a:extLst>
            </p:cNvPr>
            <p:cNvCxnSpPr>
              <a:cxnSpLocks/>
            </p:cNvCxnSpPr>
            <p:nvPr/>
          </p:nvCxnSpPr>
          <p:spPr>
            <a:xfrm>
              <a:off x="1078300" y="9103082"/>
              <a:ext cx="613578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0868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663</Words>
  <Application>Microsoft Macintosh PowerPoint</Application>
  <PresentationFormat>Custom</PresentationFormat>
  <Paragraphs>107</Paragraphs>
  <Slides>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vt:lpstr>
      <vt:lpstr>Arial</vt:lpstr>
      <vt:lpstr>Calibri</vt:lpstr>
      <vt:lpstr>Calibri Light</vt:lpstr>
      <vt:lpstr>Helvetica</vt:lpstr>
      <vt:lpstr>Helvetica Neue</vt:lpstr>
      <vt:lpstr>Minion Pro</vt:lpstr>
      <vt:lpstr>Montserrat</vt:lpstr>
      <vt:lpstr>Montserrat SemiBold</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Hierholzer</dc:creator>
  <cp:lastModifiedBy>Aaron Hierholzer</cp:lastModifiedBy>
  <cp:revision>2</cp:revision>
  <dcterms:created xsi:type="dcterms:W3CDTF">2025-10-03T21:41:18Z</dcterms:created>
  <dcterms:modified xsi:type="dcterms:W3CDTF">2025-10-03T21:56:19Z</dcterms:modified>
</cp:coreProperties>
</file>