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
  </p:notesMasterIdLst>
  <p:sldIdLst>
    <p:sldId id="2997" r:id="rId2"/>
    <p:sldId id="265" r:id="rId3"/>
    <p:sldId id="266" r:id="rId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82" d="100"/>
          <a:sy n="82" d="100"/>
        </p:scale>
        <p:origin x="33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4A815-D0BD-1E45-92E2-358DCC661789}" type="datetimeFigureOut">
              <a:rPr lang="en-US" smtClean="0"/>
              <a:t>10/3/25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F7B1F-A455-F249-9B80-D2FEEF97B1B8}" type="slidenum">
              <a:rPr lang="en-US" smtClean="0"/>
              <a:t>‹#›</a:t>
            </a:fld>
            <a:endParaRPr lang="en-US"/>
          </a:p>
        </p:txBody>
      </p:sp>
    </p:spTree>
    <p:extLst>
      <p:ext uri="{BB962C8B-B14F-4D97-AF65-F5344CB8AC3E}">
        <p14:creationId xmlns:p14="http://schemas.microsoft.com/office/powerpoint/2010/main" val="55843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6B70BA-5808-1C4D-A845-EADCFDAED248}" type="slidenum">
              <a:rPr lang="en-US" smtClean="0"/>
              <a:t>2</a:t>
            </a:fld>
            <a:endParaRPr lang="en-US"/>
          </a:p>
        </p:txBody>
      </p:sp>
    </p:spTree>
    <p:extLst>
      <p:ext uri="{BB962C8B-B14F-4D97-AF65-F5344CB8AC3E}">
        <p14:creationId xmlns:p14="http://schemas.microsoft.com/office/powerpoint/2010/main" val="180225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7E08-B373-4270-879C-0B90DB2F7587}"/>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B68EE055-0749-4B4B-AAB9-9FC2B0A5B39F}"/>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A52F2DD7-6BC0-4B51-90F8-22FBF347D413}"/>
              </a:ext>
            </a:extLst>
          </p:cNvPr>
          <p:cNvSpPr>
            <a:spLocks noGrp="1"/>
          </p:cNvSpPr>
          <p:nvPr>
            <p:ph type="dt" sz="half" idx="10"/>
          </p:nvPr>
        </p:nvSpPr>
        <p:spPr/>
        <p:txBody>
          <a:bodyPr/>
          <a:lstStyle/>
          <a:p>
            <a:fld id="{D1C773EE-9FF4-F94D-AE26-2B7D638E782E}" type="datetime1">
              <a:rPr lang="en-US" smtClean="0"/>
              <a:t>10/3/25</a:t>
            </a:fld>
            <a:endParaRPr lang="en-US"/>
          </a:p>
        </p:txBody>
      </p:sp>
      <p:sp>
        <p:nvSpPr>
          <p:cNvPr id="5" name="Footer Placeholder 4">
            <a:extLst>
              <a:ext uri="{FF2B5EF4-FFF2-40B4-BE49-F238E27FC236}">
                <a16:creationId xmlns:a16="http://schemas.microsoft.com/office/drawing/2014/main" id="{C1C50D43-35E0-47BF-A1F6-697FF588F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388FE-FDFB-45E9-8089-55C87D3F99AE}"/>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89839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736-5AF6-4AF0-95F8-4B02C1F83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09B266-67A2-4304-802F-CB55B88F7B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EE510-90F7-40B9-9713-30D18205105D}"/>
              </a:ext>
            </a:extLst>
          </p:cNvPr>
          <p:cNvSpPr>
            <a:spLocks noGrp="1"/>
          </p:cNvSpPr>
          <p:nvPr>
            <p:ph type="dt" sz="half" idx="10"/>
          </p:nvPr>
        </p:nvSpPr>
        <p:spPr/>
        <p:txBody>
          <a:bodyPr/>
          <a:lstStyle/>
          <a:p>
            <a:fld id="{223689C1-50B5-DF41-B556-DFD3E2BB4EC1}" type="datetime1">
              <a:rPr lang="en-US" smtClean="0"/>
              <a:t>10/3/25</a:t>
            </a:fld>
            <a:endParaRPr lang="en-US"/>
          </a:p>
        </p:txBody>
      </p:sp>
      <p:sp>
        <p:nvSpPr>
          <p:cNvPr id="5" name="Footer Placeholder 4">
            <a:extLst>
              <a:ext uri="{FF2B5EF4-FFF2-40B4-BE49-F238E27FC236}">
                <a16:creationId xmlns:a16="http://schemas.microsoft.com/office/drawing/2014/main" id="{2861CE11-FEB0-4E76-9C84-47E262618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904BC-AAAD-48E7-93CF-C04A913F3746}"/>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35842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63814-5701-46AB-80FD-87CEA3EC852D}"/>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0106DD-070F-4A7B-A15F-7DFF79FBA0F9}"/>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82A81-5E72-4CD5-A99B-6A86E4E3DE2D}"/>
              </a:ext>
            </a:extLst>
          </p:cNvPr>
          <p:cNvSpPr>
            <a:spLocks noGrp="1"/>
          </p:cNvSpPr>
          <p:nvPr>
            <p:ph type="dt" sz="half" idx="10"/>
          </p:nvPr>
        </p:nvSpPr>
        <p:spPr/>
        <p:txBody>
          <a:bodyPr/>
          <a:lstStyle/>
          <a:p>
            <a:fld id="{7B647505-92FB-F84F-9FEC-6B26845BE0FD}" type="datetime1">
              <a:rPr lang="en-US" smtClean="0"/>
              <a:t>10/3/25</a:t>
            </a:fld>
            <a:endParaRPr lang="en-US"/>
          </a:p>
        </p:txBody>
      </p:sp>
      <p:sp>
        <p:nvSpPr>
          <p:cNvPr id="5" name="Footer Placeholder 4">
            <a:extLst>
              <a:ext uri="{FF2B5EF4-FFF2-40B4-BE49-F238E27FC236}">
                <a16:creationId xmlns:a16="http://schemas.microsoft.com/office/drawing/2014/main" id="{F6333CD6-6AB1-4A46-BADD-55DC4A66F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EF7CF-6B3A-4B39-9408-51636388176B}"/>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37304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52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70C26C58-CBDA-994A-BF04-A2068384B88C}"/>
              </a:ext>
            </a:extLst>
          </p:cNvPr>
          <p:cNvSpPr>
            <a:spLocks noGrp="1"/>
          </p:cNvSpPr>
          <p:nvPr>
            <p:ph type="pic" sz="quarter" idx="10"/>
          </p:nvPr>
        </p:nvSpPr>
        <p:spPr>
          <a:xfrm>
            <a:off x="4625995" y="2351617"/>
            <a:ext cx="3146405" cy="5243407"/>
          </a:xfrm>
        </p:spPr>
        <p:txBody>
          <a:bodyPr/>
          <a:lstStyle/>
          <a:p>
            <a:endParaRPr kumimoji="1" lang="zh-CN" altLang="en-US"/>
          </a:p>
        </p:txBody>
      </p:sp>
      <p:sp>
        <p:nvSpPr>
          <p:cNvPr id="2" name="日期占位符 1">
            <a:extLst>
              <a:ext uri="{FF2B5EF4-FFF2-40B4-BE49-F238E27FC236}">
                <a16:creationId xmlns:a16="http://schemas.microsoft.com/office/drawing/2014/main" id="{FFF24718-2DD6-8B4D-875F-9176583876C8}"/>
              </a:ext>
            </a:extLst>
          </p:cNvPr>
          <p:cNvSpPr>
            <a:spLocks noGrp="1"/>
          </p:cNvSpPr>
          <p:nvPr>
            <p:ph type="dt" sz="half" idx="11"/>
          </p:nvPr>
        </p:nvSpPr>
        <p:spPr/>
        <p:txBody>
          <a:bodyPr/>
          <a:lstStyle/>
          <a:p>
            <a:fld id="{769118DA-C9F9-4C4A-8E44-0A65F73E92C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F0646059-E1F7-9D4F-8CDD-BE0C219CDE22}"/>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3F764DE3-E5E6-CE4C-9A17-E9E51CAF8773}"/>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1065792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B0108003-E436-A14C-B9F7-90195F1B95A6}"/>
              </a:ext>
            </a:extLst>
          </p:cNvPr>
          <p:cNvSpPr>
            <a:spLocks noGrp="1"/>
          </p:cNvSpPr>
          <p:nvPr>
            <p:ph type="pic" sz="quarter" idx="10" hasCustomPrompt="1"/>
          </p:nvPr>
        </p:nvSpPr>
        <p:spPr>
          <a:xfrm>
            <a:off x="607771" y="2066926"/>
            <a:ext cx="2158663" cy="6726554"/>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F448EB64-3FD4-B447-B04A-B0FB8018A2CD}"/>
              </a:ext>
            </a:extLst>
          </p:cNvPr>
          <p:cNvSpPr>
            <a:spLocks noGrp="1"/>
          </p:cNvSpPr>
          <p:nvPr>
            <p:ph type="dt" sz="half" idx="11"/>
          </p:nvPr>
        </p:nvSpPr>
        <p:spPr/>
        <p:txBody>
          <a:bodyPr/>
          <a:lstStyle/>
          <a:p>
            <a:fld id="{5A60CF62-746E-AE43-AEA8-20E23CEACFC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EBB41652-687E-374F-BDC4-53BAB23FCF2C}"/>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3D2E7D4C-4E94-0449-9906-8A7F7E592D93}"/>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3874797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9F4D8D3C-5E77-3543-ABCA-951BD2D32CC4}"/>
              </a:ext>
            </a:extLst>
          </p:cNvPr>
          <p:cNvSpPr>
            <a:spLocks noGrp="1"/>
          </p:cNvSpPr>
          <p:nvPr>
            <p:ph type="pic" sz="quarter" idx="10" hasCustomPrompt="1"/>
          </p:nvPr>
        </p:nvSpPr>
        <p:spPr>
          <a:xfrm>
            <a:off x="0" y="0"/>
            <a:ext cx="7772400" cy="10058400"/>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C7BD2EBE-1571-5B40-8F3C-61F2A754626D}"/>
              </a:ext>
            </a:extLst>
          </p:cNvPr>
          <p:cNvSpPr>
            <a:spLocks noGrp="1"/>
          </p:cNvSpPr>
          <p:nvPr>
            <p:ph type="dt" sz="half" idx="11"/>
          </p:nvPr>
        </p:nvSpPr>
        <p:spPr/>
        <p:txBody>
          <a:bodyPr/>
          <a:lstStyle/>
          <a:p>
            <a:fld id="{9F43E4D6-3012-C44B-A10F-A5263C51DA0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CDF7B301-258D-BD4A-9404-05DED3FE8AA0}"/>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344302FA-20E7-A843-A813-95E8473124CD}"/>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1755222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0DFD175D-F9D9-3247-B9CD-60C0307D1AE8}"/>
              </a:ext>
            </a:extLst>
          </p:cNvPr>
          <p:cNvSpPr>
            <a:spLocks noGrp="1"/>
          </p:cNvSpPr>
          <p:nvPr>
            <p:ph type="pic" sz="quarter" idx="10" hasCustomPrompt="1"/>
          </p:nvPr>
        </p:nvSpPr>
        <p:spPr>
          <a:xfrm>
            <a:off x="0" y="1"/>
            <a:ext cx="7772400" cy="4713642"/>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2B87FBF7-D0B2-B249-8D41-13B401BD602D}"/>
              </a:ext>
            </a:extLst>
          </p:cNvPr>
          <p:cNvSpPr>
            <a:spLocks noGrp="1"/>
          </p:cNvSpPr>
          <p:nvPr>
            <p:ph type="dt" sz="half" idx="11"/>
          </p:nvPr>
        </p:nvSpPr>
        <p:spPr/>
        <p:txBody>
          <a:bodyPr/>
          <a:lstStyle/>
          <a:p>
            <a:fld id="{1BDB98B6-05A4-FB45-A49B-BB0753D593F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8649FC6F-BFDA-F440-B411-B4821AF09CB8}"/>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E0361DC6-0AEC-EF47-A960-97F5E717401C}"/>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2879577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D4A881A4-9AA0-AE41-8A1B-818B9895734A}"/>
              </a:ext>
            </a:extLst>
          </p:cNvPr>
          <p:cNvSpPr>
            <a:spLocks noGrp="1"/>
          </p:cNvSpPr>
          <p:nvPr>
            <p:ph type="pic" sz="quarter" idx="10" hasCustomPrompt="1"/>
          </p:nvPr>
        </p:nvSpPr>
        <p:spPr>
          <a:xfrm>
            <a:off x="724614" y="1930189"/>
            <a:ext cx="6557963" cy="6929120"/>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32008072-3BF1-E946-98BF-D8C11C182A9E}"/>
              </a:ext>
            </a:extLst>
          </p:cNvPr>
          <p:cNvSpPr>
            <a:spLocks noGrp="1"/>
          </p:cNvSpPr>
          <p:nvPr>
            <p:ph type="dt" sz="half" idx="11"/>
          </p:nvPr>
        </p:nvSpPr>
        <p:spPr/>
        <p:txBody>
          <a:bodyPr/>
          <a:lstStyle/>
          <a:p>
            <a:fld id="{EDBC7DB6-6A13-5E44-8D2D-6FDFFEE9EFB4}"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EC08C057-D7DD-1347-80C6-E4911DB860DC}"/>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BDFC2E6A-D7DB-384E-AE07-F6A00C42FD7A}"/>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1188406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3EF14F3B-5D2E-8C44-8810-5216AA1FCF31}"/>
              </a:ext>
            </a:extLst>
          </p:cNvPr>
          <p:cNvSpPr>
            <a:spLocks noGrp="1"/>
          </p:cNvSpPr>
          <p:nvPr>
            <p:ph type="pic" sz="quarter" idx="10" hasCustomPrompt="1"/>
          </p:nvPr>
        </p:nvSpPr>
        <p:spPr>
          <a:xfrm>
            <a:off x="755988" y="2933706"/>
            <a:ext cx="2978408" cy="5594984"/>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1C7309BD-A07D-C24D-A319-6CD97713DAE5}"/>
              </a:ext>
            </a:extLst>
          </p:cNvPr>
          <p:cNvSpPr>
            <a:spLocks noGrp="1"/>
          </p:cNvSpPr>
          <p:nvPr>
            <p:ph type="dt" sz="half" idx="11"/>
          </p:nvPr>
        </p:nvSpPr>
        <p:spPr/>
        <p:txBody>
          <a:bodyPr/>
          <a:lstStyle/>
          <a:p>
            <a:fld id="{1D7ADEA2-7ED8-714C-B2B8-6294A4FF3972}"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17751810-D9A1-C844-BE3D-ECAB2781EBC5}"/>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EE9AF91D-29EB-8C41-BCC8-0CEB07AAC4F1}"/>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176889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2459-8FE6-409E-B2AA-1B0208E21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7F7C5-2984-42F5-9DD2-F668E7374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8A3F0-5FBA-4B09-84A3-EC39A3EF4D7F}"/>
              </a:ext>
            </a:extLst>
          </p:cNvPr>
          <p:cNvSpPr>
            <a:spLocks noGrp="1"/>
          </p:cNvSpPr>
          <p:nvPr>
            <p:ph type="dt" sz="half" idx="10"/>
          </p:nvPr>
        </p:nvSpPr>
        <p:spPr/>
        <p:txBody>
          <a:bodyPr/>
          <a:lstStyle/>
          <a:p>
            <a:fld id="{C6006300-D6B5-B746-A436-D45ECC44E95B}" type="datetime1">
              <a:rPr lang="en-US" smtClean="0"/>
              <a:t>10/3/25</a:t>
            </a:fld>
            <a:endParaRPr lang="en-US"/>
          </a:p>
        </p:txBody>
      </p:sp>
      <p:sp>
        <p:nvSpPr>
          <p:cNvPr id="5" name="Footer Placeholder 4">
            <a:extLst>
              <a:ext uri="{FF2B5EF4-FFF2-40B4-BE49-F238E27FC236}">
                <a16:creationId xmlns:a16="http://schemas.microsoft.com/office/drawing/2014/main" id="{ABA54121-00F3-4043-A9CD-2EF59DF33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0216B-E3E5-4589-A4D2-321F9BA491CF}"/>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340346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B611-45A2-4BEE-B633-906120EF0C8E}"/>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A147A132-2498-41A7-A108-AEFFEE4BBBDF}"/>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24C53E-FA13-48A8-940A-4FEC80E7BE9D}"/>
              </a:ext>
            </a:extLst>
          </p:cNvPr>
          <p:cNvSpPr>
            <a:spLocks noGrp="1"/>
          </p:cNvSpPr>
          <p:nvPr>
            <p:ph type="dt" sz="half" idx="10"/>
          </p:nvPr>
        </p:nvSpPr>
        <p:spPr/>
        <p:txBody>
          <a:bodyPr/>
          <a:lstStyle/>
          <a:p>
            <a:fld id="{70FA99EF-05DB-AA43-BB78-159573EF1927}" type="datetime1">
              <a:rPr lang="en-US" smtClean="0"/>
              <a:t>10/3/25</a:t>
            </a:fld>
            <a:endParaRPr lang="en-US"/>
          </a:p>
        </p:txBody>
      </p:sp>
      <p:sp>
        <p:nvSpPr>
          <p:cNvPr id="5" name="Footer Placeholder 4">
            <a:extLst>
              <a:ext uri="{FF2B5EF4-FFF2-40B4-BE49-F238E27FC236}">
                <a16:creationId xmlns:a16="http://schemas.microsoft.com/office/drawing/2014/main" id="{FD7BC378-5BD9-433B-97DA-DAFC76AEA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13052-D8FE-4119-9D6B-39CA3E5F507F}"/>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313371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57B3-6D7B-47E1-92FD-4974B26CE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38B3A6-B804-40F5-AB37-5CC0132FE30C}"/>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46C9D2-3765-4C17-BC7D-8C4565574A92}"/>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AAC655-3CEF-4133-8734-2F1C047F87E2}"/>
              </a:ext>
            </a:extLst>
          </p:cNvPr>
          <p:cNvSpPr>
            <a:spLocks noGrp="1"/>
          </p:cNvSpPr>
          <p:nvPr>
            <p:ph type="dt" sz="half" idx="10"/>
          </p:nvPr>
        </p:nvSpPr>
        <p:spPr/>
        <p:txBody>
          <a:bodyPr/>
          <a:lstStyle/>
          <a:p>
            <a:fld id="{54AB61BD-FE24-D840-B3CF-09D420E0480E}" type="datetime1">
              <a:rPr lang="en-US" smtClean="0"/>
              <a:t>10/3/25</a:t>
            </a:fld>
            <a:endParaRPr lang="en-US"/>
          </a:p>
        </p:txBody>
      </p:sp>
      <p:sp>
        <p:nvSpPr>
          <p:cNvPr id="6" name="Footer Placeholder 5">
            <a:extLst>
              <a:ext uri="{FF2B5EF4-FFF2-40B4-BE49-F238E27FC236}">
                <a16:creationId xmlns:a16="http://schemas.microsoft.com/office/drawing/2014/main" id="{A7B0FBF6-F625-4311-8783-B4266CA02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ABC17-480A-44CB-A03F-A464958DD01F}"/>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646233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80DB-2C62-40F1-B34E-C32CC1204F42}"/>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6BA678-90F3-482F-B545-9DCA451D69C1}"/>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BCFEF219-C12F-4848-B8C4-8FE3A91335F9}"/>
              </a:ext>
            </a:extLst>
          </p:cNvPr>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87F390-826D-4FE0-BA77-20413F2A6B43}"/>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A37F69B4-65E0-4F52-8ED9-7675B6F8065F}"/>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216DCF-BC4D-44FF-9C1F-051BACD97C8F}"/>
              </a:ext>
            </a:extLst>
          </p:cNvPr>
          <p:cNvSpPr>
            <a:spLocks noGrp="1"/>
          </p:cNvSpPr>
          <p:nvPr>
            <p:ph type="dt" sz="half" idx="10"/>
          </p:nvPr>
        </p:nvSpPr>
        <p:spPr/>
        <p:txBody>
          <a:bodyPr/>
          <a:lstStyle/>
          <a:p>
            <a:fld id="{5BAC4497-09D0-4D42-A705-744827D476F0}" type="datetime1">
              <a:rPr lang="en-US" smtClean="0"/>
              <a:t>10/3/25</a:t>
            </a:fld>
            <a:endParaRPr lang="en-US"/>
          </a:p>
        </p:txBody>
      </p:sp>
      <p:sp>
        <p:nvSpPr>
          <p:cNvPr id="8" name="Footer Placeholder 7">
            <a:extLst>
              <a:ext uri="{FF2B5EF4-FFF2-40B4-BE49-F238E27FC236}">
                <a16:creationId xmlns:a16="http://schemas.microsoft.com/office/drawing/2014/main" id="{B12EF59F-6427-49E9-82AC-87DA93FD26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2228F2-F60B-410B-A12D-08322057A866}"/>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235885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5401-4248-41E0-8233-FED059302E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4D5694-BD62-405C-B2CF-38E6635EB7CD}"/>
              </a:ext>
            </a:extLst>
          </p:cNvPr>
          <p:cNvSpPr>
            <a:spLocks noGrp="1"/>
          </p:cNvSpPr>
          <p:nvPr>
            <p:ph type="dt" sz="half" idx="10"/>
          </p:nvPr>
        </p:nvSpPr>
        <p:spPr/>
        <p:txBody>
          <a:bodyPr/>
          <a:lstStyle/>
          <a:p>
            <a:fld id="{1846EA5E-6B26-F54B-AA7C-F360A987576F}" type="datetime1">
              <a:rPr lang="en-US" smtClean="0"/>
              <a:t>10/3/25</a:t>
            </a:fld>
            <a:endParaRPr lang="en-US"/>
          </a:p>
        </p:txBody>
      </p:sp>
      <p:sp>
        <p:nvSpPr>
          <p:cNvPr id="4" name="Footer Placeholder 3">
            <a:extLst>
              <a:ext uri="{FF2B5EF4-FFF2-40B4-BE49-F238E27FC236}">
                <a16:creationId xmlns:a16="http://schemas.microsoft.com/office/drawing/2014/main" id="{3ADBA82B-4386-47EF-A019-F3129DCFF7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50267F-AB8D-431C-942E-64BCA990B3E1}"/>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418863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8EE8E-BC2D-48E1-BEED-80B86491ECB6}"/>
              </a:ext>
            </a:extLst>
          </p:cNvPr>
          <p:cNvSpPr>
            <a:spLocks noGrp="1"/>
          </p:cNvSpPr>
          <p:nvPr>
            <p:ph type="dt" sz="half" idx="10"/>
          </p:nvPr>
        </p:nvSpPr>
        <p:spPr/>
        <p:txBody>
          <a:bodyPr/>
          <a:lstStyle/>
          <a:p>
            <a:fld id="{DC6F1CC9-16CF-DA49-B64F-1DBAFF57EA1C}" type="datetime1">
              <a:rPr lang="en-US" smtClean="0"/>
              <a:t>10/3/25</a:t>
            </a:fld>
            <a:endParaRPr lang="en-US"/>
          </a:p>
        </p:txBody>
      </p:sp>
      <p:sp>
        <p:nvSpPr>
          <p:cNvPr id="3" name="Footer Placeholder 2">
            <a:extLst>
              <a:ext uri="{FF2B5EF4-FFF2-40B4-BE49-F238E27FC236}">
                <a16:creationId xmlns:a16="http://schemas.microsoft.com/office/drawing/2014/main" id="{DDA5DF77-C362-4202-B03F-4ED89D4BF4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493A2-6E86-4EA6-825A-B90FE8E2C21A}"/>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351416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B12E-D863-46CC-8E3B-D61F46BE17D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9127DA9A-7008-4A21-BE31-6963DB437F21}"/>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9DD8EF-A84D-4003-B5A8-F300693D9B65}"/>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7F602D67-7FE5-41E7-9DCC-22B6FA24F5D1}"/>
              </a:ext>
            </a:extLst>
          </p:cNvPr>
          <p:cNvSpPr>
            <a:spLocks noGrp="1"/>
          </p:cNvSpPr>
          <p:nvPr>
            <p:ph type="dt" sz="half" idx="10"/>
          </p:nvPr>
        </p:nvSpPr>
        <p:spPr/>
        <p:txBody>
          <a:bodyPr/>
          <a:lstStyle/>
          <a:p>
            <a:fld id="{E4F81F44-1F1A-8143-B3C3-081840D37071}" type="datetime1">
              <a:rPr lang="en-US" smtClean="0"/>
              <a:t>10/3/25</a:t>
            </a:fld>
            <a:endParaRPr lang="en-US"/>
          </a:p>
        </p:txBody>
      </p:sp>
      <p:sp>
        <p:nvSpPr>
          <p:cNvPr id="6" name="Footer Placeholder 5">
            <a:extLst>
              <a:ext uri="{FF2B5EF4-FFF2-40B4-BE49-F238E27FC236}">
                <a16:creationId xmlns:a16="http://schemas.microsoft.com/office/drawing/2014/main" id="{25313784-604A-465F-BBE8-6C43CC80F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C2A25-6CFA-43DE-9D3C-0B5C90CA90CD}"/>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201884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39D6-67CF-4212-A0CE-5F9FF2811B4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287C841F-5EC5-4FA4-AD55-C7F260418CBB}"/>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4E2050F4-D171-4920-A8B5-5CD77F4CD3BF}"/>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1483012F-DD7A-4D09-9369-C7A3CA1C4DA0}"/>
              </a:ext>
            </a:extLst>
          </p:cNvPr>
          <p:cNvSpPr>
            <a:spLocks noGrp="1"/>
          </p:cNvSpPr>
          <p:nvPr>
            <p:ph type="dt" sz="half" idx="10"/>
          </p:nvPr>
        </p:nvSpPr>
        <p:spPr/>
        <p:txBody>
          <a:bodyPr/>
          <a:lstStyle/>
          <a:p>
            <a:fld id="{D0F0256B-E322-8743-BE6F-E14F4EAFC364}" type="datetime1">
              <a:rPr lang="en-US" smtClean="0"/>
              <a:t>10/3/25</a:t>
            </a:fld>
            <a:endParaRPr lang="en-US"/>
          </a:p>
        </p:txBody>
      </p:sp>
      <p:sp>
        <p:nvSpPr>
          <p:cNvPr id="6" name="Footer Placeholder 5">
            <a:extLst>
              <a:ext uri="{FF2B5EF4-FFF2-40B4-BE49-F238E27FC236}">
                <a16:creationId xmlns:a16="http://schemas.microsoft.com/office/drawing/2014/main" id="{9535C60E-B750-4E67-BA25-C0E53B9D6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03EAD-6D2D-4938-A667-1F4FC6CBC6B1}"/>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186686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9F9B1-5748-40CB-AE03-E5A861873B22}"/>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674A0E-FD37-426D-AF95-78857BC33DA5}"/>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C899C-6475-4902-A2A0-24C31CEC67CC}"/>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4603A527-D23C-E845-8163-01874A9CADC3}" type="datetime1">
              <a:rPr lang="en-US" smtClean="0"/>
              <a:t>10/3/25</a:t>
            </a:fld>
            <a:endParaRPr lang="en-US"/>
          </a:p>
        </p:txBody>
      </p:sp>
      <p:sp>
        <p:nvSpPr>
          <p:cNvPr id="5" name="Footer Placeholder 4">
            <a:extLst>
              <a:ext uri="{FF2B5EF4-FFF2-40B4-BE49-F238E27FC236}">
                <a16:creationId xmlns:a16="http://schemas.microsoft.com/office/drawing/2014/main" id="{EF1954EE-F716-4051-B360-CB133A6520F6}"/>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A70ED6-8007-4FFC-B31C-978909BBFC94}"/>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49E26726-754E-4A21-8125-2C80ED343F8F}" type="slidenum">
              <a:rPr lang="en-US" smtClean="0"/>
              <a:t>‹#›</a:t>
            </a:fld>
            <a:endParaRPr lang="en-US"/>
          </a:p>
        </p:txBody>
      </p:sp>
    </p:spTree>
    <p:extLst>
      <p:ext uri="{BB962C8B-B14F-4D97-AF65-F5344CB8AC3E}">
        <p14:creationId xmlns:p14="http://schemas.microsoft.com/office/powerpoint/2010/main" val="2905836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sldNum="0" hdr="0" ftr="0" dt="0"/>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09AC4C40-E73D-4E58-AC47-6EA2FB75DE01}"/>
              </a:ext>
            </a:extLst>
          </p:cNvPr>
          <p:cNvSpPr/>
          <p:nvPr/>
        </p:nvSpPr>
        <p:spPr>
          <a:xfrm rot="5400000">
            <a:off x="-349760" y="348381"/>
            <a:ext cx="2185987" cy="1486473"/>
          </a:xfrm>
          <a:prstGeom prst="rtTriangle">
            <a:avLst/>
          </a:prstGeom>
          <a:solidFill>
            <a:schemeClr val="bg1"/>
          </a:solidFill>
          <a:ln>
            <a:noFill/>
          </a:ln>
          <a:effectLst>
            <a:outerShdw blurRad="1270000" dist="685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293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50BA17E-2341-4C05-9959-BEF85F15D3C1}"/>
              </a:ext>
            </a:extLst>
          </p:cNvPr>
          <p:cNvSpPr txBox="1"/>
          <p:nvPr/>
        </p:nvSpPr>
        <p:spPr>
          <a:xfrm>
            <a:off x="743234" y="4262840"/>
            <a:ext cx="6544319" cy="1818959"/>
          </a:xfrm>
          <a:prstGeom prst="rect">
            <a:avLst/>
          </a:prstGeom>
          <a:noFill/>
        </p:spPr>
        <p:txBody>
          <a:bodyPr wrap="square" rtlCol="0">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kumimoji="0" lang="da-DK" sz="5610" b="0" i="0" u="none" strike="noStrike" kern="1200" cap="none" spc="-191" normalizeH="0" baseline="0" noProof="0" dirty="0" err="1">
                <a:ln>
                  <a:noFill/>
                </a:ln>
                <a:solidFill>
                  <a:prstClr val="white"/>
                </a:solidFill>
                <a:effectLst/>
                <a:uLnTx/>
                <a:uFillTx/>
                <a:latin typeface="Helvetica" pitchFamily="2" charset="0"/>
                <a:ea typeface="+mn-ea"/>
                <a:cs typeface="Poppins" panose="00000500000000000000" pitchFamily="50" charset="0"/>
              </a:rPr>
              <a:t>Motivating</a:t>
            </a:r>
            <a:r>
              <a:rPr kumimoji="0" lang="da-DK" sz="5610" b="0" i="0" u="none" strike="noStrike" kern="1200" cap="none" spc="-191" normalizeH="0" baseline="0" noProof="0" dirty="0">
                <a:ln>
                  <a:noFill/>
                </a:ln>
                <a:solidFill>
                  <a:prstClr val="white"/>
                </a:solidFill>
                <a:effectLst/>
                <a:uLnTx/>
                <a:uFillTx/>
                <a:latin typeface="Helvetica" pitchFamily="2" charset="0"/>
                <a:ea typeface="+mn-ea"/>
                <a:cs typeface="Poppins" panose="00000500000000000000" pitchFamily="50" charset="0"/>
              </a:rPr>
              <a:t> </a:t>
            </a:r>
            <a:r>
              <a:rPr kumimoji="0" lang="da-DK" sz="5610" b="0" i="0" u="none" strike="noStrike" kern="1200" cap="none" spc="-191" normalizeH="0" baseline="0" noProof="0" dirty="0" err="1">
                <a:ln>
                  <a:noFill/>
                </a:ln>
                <a:solidFill>
                  <a:prstClr val="white"/>
                </a:solidFill>
                <a:effectLst/>
                <a:uLnTx/>
                <a:uFillTx/>
                <a:latin typeface="Helvetica" pitchFamily="2" charset="0"/>
                <a:ea typeface="+mn-ea"/>
                <a:cs typeface="Poppins" panose="00000500000000000000" pitchFamily="50" charset="0"/>
              </a:rPr>
              <a:t>Employees</a:t>
            </a:r>
            <a:endParaRPr kumimoji="0" lang="da-DK" sz="5610" b="0" i="0" u="none" strike="noStrike" kern="1200" cap="none" spc="-191" normalizeH="0" baseline="0" noProof="0" dirty="0">
              <a:ln>
                <a:noFill/>
              </a:ln>
              <a:solidFill>
                <a:prstClr val="white"/>
              </a:solidFill>
              <a:effectLst/>
              <a:uLnTx/>
              <a:uFillTx/>
              <a:latin typeface="Helvetica" pitchFamily="2" charset="0"/>
              <a:ea typeface="+mn-ea"/>
              <a:cs typeface="Poppins" panose="00000500000000000000" pitchFamily="50" charset="0"/>
            </a:endParaRPr>
          </a:p>
        </p:txBody>
      </p:sp>
      <p:sp>
        <p:nvSpPr>
          <p:cNvPr id="9" name="Right Triangle 8">
            <a:extLst>
              <a:ext uri="{FF2B5EF4-FFF2-40B4-BE49-F238E27FC236}">
                <a16:creationId xmlns:a16="http://schemas.microsoft.com/office/drawing/2014/main" id="{6419FF9F-0E40-B407-6D26-8E1A056BFAB1}"/>
              </a:ext>
            </a:extLst>
          </p:cNvPr>
          <p:cNvSpPr/>
          <p:nvPr/>
        </p:nvSpPr>
        <p:spPr>
          <a:xfrm rot="5400000" flipH="1" flipV="1">
            <a:off x="6734152" y="9020152"/>
            <a:ext cx="1165863" cy="91063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293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yellow triangle with black lines&#10;&#10;Description automatically generated">
            <a:extLst>
              <a:ext uri="{FF2B5EF4-FFF2-40B4-BE49-F238E27FC236}">
                <a16:creationId xmlns:a16="http://schemas.microsoft.com/office/drawing/2014/main" id="{49E12779-8059-3A7D-6506-7852BDB77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04" y="211234"/>
            <a:ext cx="737244" cy="490926"/>
          </a:xfrm>
          <a:prstGeom prst="rect">
            <a:avLst/>
          </a:prstGeom>
        </p:spPr>
      </p:pic>
    </p:spTree>
    <p:extLst>
      <p:ext uri="{BB962C8B-B14F-4D97-AF65-F5344CB8AC3E}">
        <p14:creationId xmlns:p14="http://schemas.microsoft.com/office/powerpoint/2010/main" val="663780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08B107-6B7A-FDBB-DBDB-EBB0E69254B6}"/>
              </a:ext>
            </a:extLst>
          </p:cNvPr>
          <p:cNvSpPr txBox="1"/>
          <p:nvPr/>
        </p:nvSpPr>
        <p:spPr>
          <a:xfrm>
            <a:off x="680688" y="618950"/>
            <a:ext cx="4392549" cy="523220"/>
          </a:xfrm>
          <a:prstGeom prst="rect">
            <a:avLst/>
          </a:prstGeom>
          <a:noFill/>
        </p:spPr>
        <p:txBody>
          <a:bodyPr wrap="none" rtlCol="0">
            <a:spAutoFit/>
          </a:bodyPr>
          <a:lstStyle/>
          <a:p>
            <a:r>
              <a:rPr lang="en-US" sz="2800" b="1" dirty="0">
                <a:latin typeface="Montserrat" pitchFamily="2" charset="77"/>
              </a:rPr>
              <a:t>Motivating Employees</a:t>
            </a:r>
          </a:p>
        </p:txBody>
      </p:sp>
      <p:pic>
        <p:nvPicPr>
          <p:cNvPr id="8" name="Picture 7" descr="Shape, rectangle, square&#10;&#10;Description automatically generated">
            <a:extLst>
              <a:ext uri="{FF2B5EF4-FFF2-40B4-BE49-F238E27FC236}">
                <a16:creationId xmlns:a16="http://schemas.microsoft.com/office/drawing/2014/main" id="{8A1D97E8-2C9C-4A0E-E554-C555E3AC3AC3}"/>
              </a:ext>
            </a:extLst>
          </p:cNvPr>
          <p:cNvPicPr>
            <a:picLocks noChangeAspect="1"/>
          </p:cNvPicPr>
          <p:nvPr/>
        </p:nvPicPr>
        <p:blipFill rotWithShape="1">
          <a:blip r:embed="rId3"/>
          <a:srcRect l="852" t="20537" r="388" b="58035"/>
          <a:stretch/>
        </p:blipFill>
        <p:spPr>
          <a:xfrm>
            <a:off x="0" y="0"/>
            <a:ext cx="7772400" cy="109728"/>
          </a:xfrm>
          <a:prstGeom prst="rect">
            <a:avLst/>
          </a:prstGeom>
        </p:spPr>
      </p:pic>
      <p:cxnSp>
        <p:nvCxnSpPr>
          <p:cNvPr id="10" name="Straight Connector 9">
            <a:extLst>
              <a:ext uri="{FF2B5EF4-FFF2-40B4-BE49-F238E27FC236}">
                <a16:creationId xmlns:a16="http://schemas.microsoft.com/office/drawing/2014/main" id="{B35A2581-1DC2-BB11-9D93-46CA6EE0C436}"/>
              </a:ext>
            </a:extLst>
          </p:cNvPr>
          <p:cNvCxnSpPr>
            <a:cxnSpLocks/>
          </p:cNvCxnSpPr>
          <p:nvPr/>
        </p:nvCxnSpPr>
        <p:spPr>
          <a:xfrm>
            <a:off x="773483" y="1178151"/>
            <a:ext cx="3459152" cy="0"/>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416AD-D292-B329-3884-D4B58C01C88B}"/>
              </a:ext>
            </a:extLst>
          </p:cNvPr>
          <p:cNvSpPr txBox="1"/>
          <p:nvPr/>
        </p:nvSpPr>
        <p:spPr>
          <a:xfrm>
            <a:off x="680687" y="1506137"/>
            <a:ext cx="6389963" cy="5909310"/>
          </a:xfrm>
          <a:prstGeom prst="rect">
            <a:avLst/>
          </a:prstGeom>
          <a:noFill/>
        </p:spPr>
        <p:txBody>
          <a:bodyPr wrap="square" rtlCol="0">
            <a:spAutoFit/>
          </a:bodyPr>
          <a:lstStyle/>
          <a:p>
            <a:r>
              <a:rPr lang="en-US" sz="1400" dirty="0">
                <a:effectLst/>
                <a:latin typeface="Minion Pro" panose="02040503050306020203" pitchFamily="18" charset="0"/>
              </a:rPr>
              <a:t>Motivating employees is not as simple as handing out the occasional bonus or saying “Good job!” </a:t>
            </a:r>
            <a:r>
              <a:rPr lang="en-US" sz="1400" dirty="0">
                <a:latin typeface="Minion Pro" panose="02040503050306020203" pitchFamily="18" charset="0"/>
              </a:rPr>
              <a:t>A great deal of research and practice has shown that two separate sets of factors affect employee motivation:</a:t>
            </a:r>
          </a:p>
          <a:p>
            <a:endParaRPr lang="en-US" sz="1400" b="1" dirty="0">
              <a:latin typeface="Minion Pro" panose="02040503050306020203" pitchFamily="18" charset="0"/>
            </a:endParaRPr>
          </a:p>
          <a:p>
            <a:pPr marL="342900" indent="-342900">
              <a:buFont typeface="+mj-lt"/>
              <a:buAutoNum type="arabicPeriod"/>
            </a:pPr>
            <a:r>
              <a:rPr lang="en-US" sz="1400" b="1" dirty="0">
                <a:latin typeface="Minion Pro" panose="02040503050306020203" pitchFamily="18" charset="0"/>
              </a:rPr>
              <a:t>Motivators </a:t>
            </a:r>
            <a:r>
              <a:rPr lang="en-US" sz="1400" dirty="0">
                <a:latin typeface="Minion Pro" panose="02040503050306020203" pitchFamily="18" charset="0"/>
              </a:rPr>
              <a:t>are the factors that cause employees to be satisfied with and engaged in their jobs. Leaders must ensure that the motivators are present if they want employees to be intrinsically motivated in the long term.</a:t>
            </a:r>
          </a:p>
          <a:p>
            <a:pPr marL="342900" indent="-342900">
              <a:buFont typeface="+mj-lt"/>
              <a:buAutoNum type="arabicPeriod"/>
            </a:pPr>
            <a:endParaRPr lang="en-US" sz="1400" dirty="0">
              <a:latin typeface="Minion Pro" panose="02040503050306020203" pitchFamily="18" charset="0"/>
            </a:endParaRPr>
          </a:p>
          <a:p>
            <a:pPr marL="342900" indent="-342900">
              <a:buFont typeface="+mj-lt"/>
              <a:buAutoNum type="arabicPeriod"/>
            </a:pPr>
            <a:r>
              <a:rPr lang="en-US" sz="1400" b="1" dirty="0">
                <a:latin typeface="Minion Pro" panose="02040503050306020203" pitchFamily="18" charset="0"/>
              </a:rPr>
              <a:t>Aggravators </a:t>
            </a:r>
            <a:r>
              <a:rPr lang="en-US" sz="1400" dirty="0">
                <a:latin typeface="Minion Pro" panose="02040503050306020203" pitchFamily="18" charset="0"/>
              </a:rPr>
              <a:t>are the factors that destroy motivation. When an aggravating factor is present, the employee experiences an obstacle to full satisfaction with and engagement in their job. </a:t>
            </a:r>
          </a:p>
          <a:p>
            <a:pPr marL="342900" indent="-342900">
              <a:buFont typeface="+mj-lt"/>
              <a:buAutoNum type="arabicPeriod"/>
            </a:pPr>
            <a:endParaRPr lang="en-US" sz="1400" b="1" dirty="0">
              <a:latin typeface="Minion Pro" panose="02040503050306020203" pitchFamily="18" charset="0"/>
            </a:endParaRPr>
          </a:p>
          <a:p>
            <a:r>
              <a:rPr lang="en-US" sz="1400" dirty="0">
                <a:latin typeface="Minion Pro" panose="02040503050306020203" pitchFamily="18" charset="0"/>
              </a:rPr>
              <a:t>The key point to remember is that </a:t>
            </a:r>
            <a:r>
              <a:rPr lang="en-US" sz="1400" b="1" dirty="0">
                <a:latin typeface="Minion Pro" panose="02040503050306020203" pitchFamily="18" charset="0"/>
              </a:rPr>
              <a:t>removing aggravators does not create motivation. </a:t>
            </a:r>
            <a:r>
              <a:rPr lang="en-US" sz="1400" dirty="0">
                <a:latin typeface="Minion Pro" panose="02040503050306020203" pitchFamily="18" charset="0"/>
              </a:rPr>
              <a:t>CEOs and other leaders should work to eradicate these aggravating factors, but they should not mistakenly believe that doing so will result in a motivated workforce. Instead, they should remove aggravators while also ensuring that the motivators are present. Aggravators tend to be things like poor company policy, pay structures, and work conditions; the CEO and executive leadership team are most responsible for directly addressing these. Meanwhile, motivators are factors like achievement, recognition, and opportunity for growth, which managers at all levels can affect.</a:t>
            </a:r>
          </a:p>
          <a:p>
            <a:endParaRPr lang="en-US" sz="1400" dirty="0">
              <a:latin typeface="Minion Pro" panose="02040503050306020203" pitchFamily="18" charset="0"/>
            </a:endParaRPr>
          </a:p>
          <a:p>
            <a:r>
              <a:rPr lang="en-US" sz="1400" dirty="0">
                <a:latin typeface="Minion Pro" panose="02040503050306020203" pitchFamily="18" charset="0"/>
              </a:rPr>
              <a:t>Salary is a good example of an aggravator. If the employee is not paid enough, they will have an obstacle to motivation. But salary should not be thought of as a </a:t>
            </a:r>
            <a:r>
              <a:rPr lang="en-US" sz="1400" i="1" dirty="0">
                <a:latin typeface="Minion Pro" panose="02040503050306020203" pitchFamily="18" charset="0"/>
              </a:rPr>
              <a:t>motivator. </a:t>
            </a:r>
            <a:r>
              <a:rPr lang="en-US" sz="1400" dirty="0">
                <a:latin typeface="Minion Pro" panose="02040503050306020203" pitchFamily="18" charset="0"/>
              </a:rPr>
              <a:t>Once an employee is paid the amount they deem fair, pay does not become a source of intrinsic motivation.</a:t>
            </a:r>
          </a:p>
          <a:p>
            <a:endParaRPr lang="en-US" sz="1400" dirty="0">
              <a:latin typeface="Minion Pro" panose="02040503050306020203" pitchFamily="18" charset="0"/>
            </a:endParaRPr>
          </a:p>
          <a:p>
            <a:endParaRPr lang="en-US" sz="1400" dirty="0">
              <a:latin typeface="Minion Pro" panose="02040503050306020203" pitchFamily="18" charset="0"/>
            </a:endParaRPr>
          </a:p>
        </p:txBody>
      </p:sp>
      <p:pic>
        <p:nvPicPr>
          <p:cNvPr id="30" name="Picture 29" descr="Shape, arrow&#10;&#10;Description automatically generated">
            <a:extLst>
              <a:ext uri="{FF2B5EF4-FFF2-40B4-BE49-F238E27FC236}">
                <a16:creationId xmlns:a16="http://schemas.microsoft.com/office/drawing/2014/main" id="{D6F7A7D4-CD0C-8357-C8B2-E5A3558735B6}"/>
              </a:ext>
            </a:extLst>
          </p:cNvPr>
          <p:cNvPicPr>
            <a:picLocks noChangeAspect="1"/>
          </p:cNvPicPr>
          <p:nvPr/>
        </p:nvPicPr>
        <p:blipFill>
          <a:blip r:embed="rId4"/>
          <a:stretch>
            <a:fillRect/>
          </a:stretch>
        </p:blipFill>
        <p:spPr>
          <a:xfrm>
            <a:off x="4142475" y="7174872"/>
            <a:ext cx="1216334" cy="2415535"/>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84342200-A6D1-299A-91E6-8B1B8582570D}"/>
              </a:ext>
            </a:extLst>
          </p:cNvPr>
          <p:cNvPicPr>
            <a:picLocks noChangeAspect="1"/>
          </p:cNvPicPr>
          <p:nvPr/>
        </p:nvPicPr>
        <p:blipFill>
          <a:blip r:embed="rId5"/>
          <a:stretch>
            <a:fillRect/>
          </a:stretch>
        </p:blipFill>
        <p:spPr>
          <a:xfrm>
            <a:off x="2565770" y="7023912"/>
            <a:ext cx="1216334" cy="2415538"/>
          </a:xfrm>
          <a:prstGeom prst="rect">
            <a:avLst/>
          </a:prstGeom>
        </p:spPr>
      </p:pic>
      <p:pic>
        <p:nvPicPr>
          <p:cNvPr id="2" name="Picture 1" descr="A close-up of a logo&#10;&#10;Description automatically generated">
            <a:extLst>
              <a:ext uri="{FF2B5EF4-FFF2-40B4-BE49-F238E27FC236}">
                <a16:creationId xmlns:a16="http://schemas.microsoft.com/office/drawing/2014/main" id="{C6427FE8-2426-1B4B-7570-721E7FAAA559}"/>
              </a:ext>
            </a:extLst>
          </p:cNvPr>
          <p:cNvPicPr>
            <a:picLocks noChangeAspect="1"/>
          </p:cNvPicPr>
          <p:nvPr/>
        </p:nvPicPr>
        <p:blipFill rotWithShape="1">
          <a:blip r:embed="rId6"/>
          <a:srcRect b="39587"/>
          <a:stretch/>
        </p:blipFill>
        <p:spPr>
          <a:xfrm>
            <a:off x="212272" y="9399357"/>
            <a:ext cx="1306286" cy="382100"/>
          </a:xfrm>
          <a:prstGeom prst="rect">
            <a:avLst/>
          </a:prstGeom>
        </p:spPr>
      </p:pic>
      <p:sp>
        <p:nvSpPr>
          <p:cNvPr id="3" name="Slide Number Placeholder 2">
            <a:extLst>
              <a:ext uri="{FF2B5EF4-FFF2-40B4-BE49-F238E27FC236}">
                <a16:creationId xmlns:a16="http://schemas.microsoft.com/office/drawing/2014/main" id="{DC1C9576-FB4B-7257-6CF1-339DD7ACC51C}"/>
              </a:ext>
            </a:extLst>
          </p:cNvPr>
          <p:cNvSpPr>
            <a:spLocks noGrp="1"/>
          </p:cNvSpPr>
          <p:nvPr>
            <p:ph type="sldNum" sz="quarter" idx="12"/>
          </p:nvPr>
        </p:nvSpPr>
        <p:spPr/>
        <p:txBody>
          <a:bodyPr/>
          <a:lstStyle/>
          <a:p>
            <a:fld id="{858690B1-CF3F-294F-AF31-3518B746DB8C}" type="slidenum">
              <a:rPr lang="en-US" smtClean="0"/>
              <a:t>2</a:t>
            </a:fld>
            <a:endParaRPr lang="en-US" dirty="0"/>
          </a:p>
        </p:txBody>
      </p:sp>
    </p:spTree>
    <p:extLst>
      <p:ext uri="{BB962C8B-B14F-4D97-AF65-F5344CB8AC3E}">
        <p14:creationId xmlns:p14="http://schemas.microsoft.com/office/powerpoint/2010/main" val="369472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ounded Rectangle 126">
            <a:extLst>
              <a:ext uri="{FF2B5EF4-FFF2-40B4-BE49-F238E27FC236}">
                <a16:creationId xmlns:a16="http://schemas.microsoft.com/office/drawing/2014/main" id="{C1467F1C-AA48-840C-CBF9-D13254F60EB7}"/>
              </a:ext>
            </a:extLst>
          </p:cNvPr>
          <p:cNvSpPr/>
          <p:nvPr/>
        </p:nvSpPr>
        <p:spPr>
          <a:xfrm>
            <a:off x="2048933" y="2100283"/>
            <a:ext cx="5199727" cy="3599982"/>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rectangle, square&#10;&#10;Description automatically generated">
            <a:extLst>
              <a:ext uri="{FF2B5EF4-FFF2-40B4-BE49-F238E27FC236}">
                <a16:creationId xmlns:a16="http://schemas.microsoft.com/office/drawing/2014/main" id="{8A1D97E8-2C9C-4A0E-E554-C555E3AC3AC3}"/>
              </a:ext>
            </a:extLst>
          </p:cNvPr>
          <p:cNvPicPr>
            <a:picLocks noChangeAspect="1"/>
          </p:cNvPicPr>
          <p:nvPr/>
        </p:nvPicPr>
        <p:blipFill rotWithShape="1">
          <a:blip r:embed="rId2"/>
          <a:srcRect l="852" t="20537" r="388" b="58035"/>
          <a:stretch/>
        </p:blipFill>
        <p:spPr>
          <a:xfrm>
            <a:off x="0" y="0"/>
            <a:ext cx="7772400" cy="109728"/>
          </a:xfrm>
          <a:prstGeom prst="rect">
            <a:avLst/>
          </a:prstGeom>
        </p:spPr>
      </p:pic>
      <p:sp>
        <p:nvSpPr>
          <p:cNvPr id="6" name="TextBox 5">
            <a:extLst>
              <a:ext uri="{FF2B5EF4-FFF2-40B4-BE49-F238E27FC236}">
                <a16:creationId xmlns:a16="http://schemas.microsoft.com/office/drawing/2014/main" id="{3D3B4AE4-5FB7-FBD9-0BCE-2D2CEFC7F562}"/>
              </a:ext>
            </a:extLst>
          </p:cNvPr>
          <p:cNvSpPr txBox="1"/>
          <p:nvPr/>
        </p:nvSpPr>
        <p:spPr>
          <a:xfrm>
            <a:off x="352727" y="347822"/>
            <a:ext cx="6097059" cy="430887"/>
          </a:xfrm>
          <a:prstGeom prst="rect">
            <a:avLst/>
          </a:prstGeom>
          <a:noFill/>
        </p:spPr>
        <p:txBody>
          <a:bodyPr wrap="square" rtlCol="0">
            <a:spAutoFit/>
          </a:bodyPr>
          <a:lstStyle/>
          <a:p>
            <a:r>
              <a:rPr lang="en-US" sz="2200" b="1" dirty="0">
                <a:latin typeface="Montserrat" pitchFamily="2" charset="77"/>
              </a:rPr>
              <a:t>Strategies for Motivation</a:t>
            </a:r>
          </a:p>
        </p:txBody>
      </p:sp>
      <p:sp>
        <p:nvSpPr>
          <p:cNvPr id="140" name="Rounded Rectangle 139">
            <a:extLst>
              <a:ext uri="{FF2B5EF4-FFF2-40B4-BE49-F238E27FC236}">
                <a16:creationId xmlns:a16="http://schemas.microsoft.com/office/drawing/2014/main" id="{58F6CC89-F0E3-4121-3E32-815C54220D6C}"/>
              </a:ext>
            </a:extLst>
          </p:cNvPr>
          <p:cNvSpPr/>
          <p:nvPr/>
        </p:nvSpPr>
        <p:spPr>
          <a:xfrm>
            <a:off x="2057656" y="5826432"/>
            <a:ext cx="5199727" cy="3492375"/>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441B2BB-2E6E-5371-DE1E-6BEEE5CE4B6A}"/>
              </a:ext>
            </a:extLst>
          </p:cNvPr>
          <p:cNvSpPr txBox="1"/>
          <p:nvPr/>
        </p:nvSpPr>
        <p:spPr>
          <a:xfrm>
            <a:off x="680687" y="920342"/>
            <a:ext cx="6742749" cy="1107996"/>
          </a:xfrm>
          <a:prstGeom prst="rect">
            <a:avLst/>
          </a:prstGeom>
          <a:noFill/>
        </p:spPr>
        <p:txBody>
          <a:bodyPr wrap="square" rtlCol="0">
            <a:spAutoFit/>
          </a:bodyPr>
          <a:lstStyle/>
          <a:p>
            <a:r>
              <a:rPr lang="en-US" sz="1300" dirty="0">
                <a:latin typeface="Minion Pro" panose="02040503050306020203" pitchFamily="18" charset="0"/>
              </a:rPr>
              <a:t>What follows are lists of the top motivators and aggravators of employees as identified by two-factor theory and outlined in </a:t>
            </a:r>
            <a:r>
              <a:rPr lang="en-US" sz="1300" i="1" dirty="0">
                <a:latin typeface="Minion Pro" panose="02040503050306020203" pitchFamily="18" charset="0"/>
              </a:rPr>
              <a:t>Harvard Business Review</a:t>
            </a:r>
            <a:r>
              <a:rPr lang="en-US" sz="1300" dirty="0">
                <a:latin typeface="Minion Pro" panose="02040503050306020203" pitchFamily="18" charset="0"/>
              </a:rPr>
              <a:t>. Think through each one and write down an action you and/or other leaders in the organization can take to reinforce motivators and remove aggravators.</a:t>
            </a:r>
          </a:p>
          <a:p>
            <a:endParaRPr lang="en-US" sz="1400" dirty="0">
              <a:latin typeface="Minion Pro" panose="02040503050306020203" pitchFamily="18" charset="0"/>
            </a:endParaRPr>
          </a:p>
        </p:txBody>
      </p:sp>
      <p:pic>
        <p:nvPicPr>
          <p:cNvPr id="4" name="Picture 3" descr="Shape, rectangle&#10;&#10;Description automatically generated">
            <a:extLst>
              <a:ext uri="{FF2B5EF4-FFF2-40B4-BE49-F238E27FC236}">
                <a16:creationId xmlns:a16="http://schemas.microsoft.com/office/drawing/2014/main" id="{00C0DD01-7288-D363-6664-B19ED97A634B}"/>
              </a:ext>
            </a:extLst>
          </p:cNvPr>
          <p:cNvPicPr>
            <a:picLocks noChangeAspect="1"/>
          </p:cNvPicPr>
          <p:nvPr/>
        </p:nvPicPr>
        <p:blipFill>
          <a:blip r:embed="rId3"/>
          <a:stretch>
            <a:fillRect/>
          </a:stretch>
        </p:blipFill>
        <p:spPr>
          <a:xfrm>
            <a:off x="348964" y="1929071"/>
            <a:ext cx="2114550" cy="615950"/>
          </a:xfrm>
          <a:prstGeom prst="rect">
            <a:avLst/>
          </a:prstGeom>
        </p:spPr>
      </p:pic>
      <p:pic>
        <p:nvPicPr>
          <p:cNvPr id="9" name="Picture 8" descr="A picture containing rectangle&#10;&#10;Description automatically generated">
            <a:extLst>
              <a:ext uri="{FF2B5EF4-FFF2-40B4-BE49-F238E27FC236}">
                <a16:creationId xmlns:a16="http://schemas.microsoft.com/office/drawing/2014/main" id="{81EECBDD-028F-B27A-941B-4B7E11BF2AB2}"/>
              </a:ext>
            </a:extLst>
          </p:cNvPr>
          <p:cNvPicPr>
            <a:picLocks noChangeAspect="1"/>
          </p:cNvPicPr>
          <p:nvPr/>
        </p:nvPicPr>
        <p:blipFill>
          <a:blip r:embed="rId4"/>
          <a:stretch>
            <a:fillRect/>
          </a:stretch>
        </p:blipFill>
        <p:spPr>
          <a:xfrm>
            <a:off x="348964" y="5645598"/>
            <a:ext cx="2114550" cy="615950"/>
          </a:xfrm>
          <a:prstGeom prst="rect">
            <a:avLst/>
          </a:prstGeom>
        </p:spPr>
      </p:pic>
      <p:sp>
        <p:nvSpPr>
          <p:cNvPr id="10" name="TextBox 9">
            <a:extLst>
              <a:ext uri="{FF2B5EF4-FFF2-40B4-BE49-F238E27FC236}">
                <a16:creationId xmlns:a16="http://schemas.microsoft.com/office/drawing/2014/main" id="{1C4EB861-CBD9-134A-F871-D0626DD1B6A9}"/>
              </a:ext>
            </a:extLst>
          </p:cNvPr>
          <p:cNvSpPr txBox="1"/>
          <p:nvPr/>
        </p:nvSpPr>
        <p:spPr>
          <a:xfrm>
            <a:off x="616068" y="2021457"/>
            <a:ext cx="1545616" cy="400110"/>
          </a:xfrm>
          <a:prstGeom prst="rect">
            <a:avLst/>
          </a:prstGeom>
          <a:noFill/>
        </p:spPr>
        <p:txBody>
          <a:bodyPr wrap="none" rtlCol="0">
            <a:spAutoFit/>
          </a:bodyPr>
          <a:lstStyle/>
          <a:p>
            <a:r>
              <a:rPr lang="en-US" sz="2000" dirty="0">
                <a:latin typeface="Montserrat" pitchFamily="2" charset="77"/>
              </a:rPr>
              <a:t>Motivators</a:t>
            </a:r>
          </a:p>
        </p:txBody>
      </p:sp>
      <p:sp>
        <p:nvSpPr>
          <p:cNvPr id="11" name="TextBox 10">
            <a:extLst>
              <a:ext uri="{FF2B5EF4-FFF2-40B4-BE49-F238E27FC236}">
                <a16:creationId xmlns:a16="http://schemas.microsoft.com/office/drawing/2014/main" id="{1A64D822-F88D-7CF1-2885-0890D52FB8CA}"/>
              </a:ext>
            </a:extLst>
          </p:cNvPr>
          <p:cNvSpPr txBox="1"/>
          <p:nvPr/>
        </p:nvSpPr>
        <p:spPr>
          <a:xfrm>
            <a:off x="518071" y="5748022"/>
            <a:ext cx="1757212" cy="400110"/>
          </a:xfrm>
          <a:prstGeom prst="rect">
            <a:avLst/>
          </a:prstGeom>
          <a:noFill/>
        </p:spPr>
        <p:txBody>
          <a:bodyPr wrap="none" rtlCol="0">
            <a:spAutoFit/>
          </a:bodyPr>
          <a:lstStyle/>
          <a:p>
            <a:r>
              <a:rPr lang="en-US" sz="2000" dirty="0">
                <a:solidFill>
                  <a:schemeClr val="bg1"/>
                </a:solidFill>
                <a:latin typeface="Montserrat" pitchFamily="2" charset="77"/>
              </a:rPr>
              <a:t>Aggravators</a:t>
            </a:r>
          </a:p>
        </p:txBody>
      </p:sp>
      <p:sp>
        <p:nvSpPr>
          <p:cNvPr id="13" name="TextBox 12">
            <a:extLst>
              <a:ext uri="{FF2B5EF4-FFF2-40B4-BE49-F238E27FC236}">
                <a16:creationId xmlns:a16="http://schemas.microsoft.com/office/drawing/2014/main" id="{35DA1694-0906-26DD-7DF3-12851C6BFEF3}"/>
              </a:ext>
            </a:extLst>
          </p:cNvPr>
          <p:cNvSpPr txBox="1"/>
          <p:nvPr/>
        </p:nvSpPr>
        <p:spPr>
          <a:xfrm>
            <a:off x="2343151" y="2340847"/>
            <a:ext cx="4706852" cy="2893100"/>
          </a:xfrm>
          <a:prstGeom prst="rect">
            <a:avLst/>
          </a:prstGeom>
          <a:noFill/>
        </p:spPr>
        <p:txBody>
          <a:bodyPr wrap="square" rtlCol="0">
            <a:spAutoFit/>
          </a:bodyPr>
          <a:lstStyle/>
          <a:p>
            <a:r>
              <a:rPr lang="en-US" sz="1400" dirty="0">
                <a:latin typeface="Minion Pro" panose="02040503050306020203" pitchFamily="18" charset="0"/>
              </a:rPr>
              <a:t>Achievement </a:t>
            </a:r>
          </a:p>
          <a:p>
            <a:endParaRPr lang="en-US" sz="1400" dirty="0">
              <a:latin typeface="Minion Pro" panose="02040503050306020203" pitchFamily="18" charset="0"/>
            </a:endParaRPr>
          </a:p>
          <a:p>
            <a:endParaRPr lang="en-US" sz="1400" dirty="0">
              <a:latin typeface="Minion Pro" panose="02040503050306020203" pitchFamily="18" charset="0"/>
            </a:endParaRPr>
          </a:p>
          <a:p>
            <a:r>
              <a:rPr lang="en-US" sz="1400" dirty="0">
                <a:latin typeface="Minion Pro" panose="02040503050306020203" pitchFamily="18" charset="0"/>
              </a:rPr>
              <a:t>Recognition</a:t>
            </a:r>
          </a:p>
          <a:p>
            <a:endParaRPr lang="en-US" sz="1400" dirty="0">
              <a:latin typeface="Minion Pro" panose="02040503050306020203" pitchFamily="18" charset="0"/>
            </a:endParaRPr>
          </a:p>
          <a:p>
            <a:endParaRPr lang="en-US" sz="1400" dirty="0">
              <a:latin typeface="Minion Pro" panose="02040503050306020203" pitchFamily="18" charset="0"/>
            </a:endParaRPr>
          </a:p>
          <a:p>
            <a:r>
              <a:rPr lang="en-US" sz="1400" dirty="0">
                <a:latin typeface="Minion Pro" panose="02040503050306020203" pitchFamily="18" charset="0"/>
              </a:rPr>
              <a:t>Work Itself </a:t>
            </a:r>
          </a:p>
          <a:p>
            <a:endParaRPr lang="en-US" sz="1400" dirty="0">
              <a:latin typeface="Minion Pro" panose="02040503050306020203" pitchFamily="18" charset="0"/>
            </a:endParaRPr>
          </a:p>
          <a:p>
            <a:endParaRPr lang="en-US" sz="1400" dirty="0">
              <a:latin typeface="Minion Pro" panose="02040503050306020203" pitchFamily="18" charset="0"/>
            </a:endParaRPr>
          </a:p>
          <a:p>
            <a:r>
              <a:rPr lang="en-US" sz="1400" dirty="0">
                <a:latin typeface="Minion Pro" panose="02040503050306020203" pitchFamily="18" charset="0"/>
              </a:rPr>
              <a:t>Responsibility</a:t>
            </a:r>
          </a:p>
          <a:p>
            <a:endParaRPr lang="en-US" sz="1400" dirty="0">
              <a:latin typeface="Minion Pro" panose="02040503050306020203" pitchFamily="18" charset="0"/>
            </a:endParaRPr>
          </a:p>
          <a:p>
            <a:endParaRPr lang="en-US" sz="1400" dirty="0">
              <a:latin typeface="Minion Pro" panose="02040503050306020203" pitchFamily="18" charset="0"/>
            </a:endParaRPr>
          </a:p>
          <a:p>
            <a:r>
              <a:rPr lang="en-US" sz="1400" dirty="0">
                <a:latin typeface="Minion Pro" panose="02040503050306020203" pitchFamily="18" charset="0"/>
              </a:rPr>
              <a:t>Opportunity for Advancement &amp; Growth</a:t>
            </a:r>
          </a:p>
        </p:txBody>
      </p:sp>
      <p:sp>
        <p:nvSpPr>
          <p:cNvPr id="14" name="TextBox 13">
            <a:extLst>
              <a:ext uri="{FF2B5EF4-FFF2-40B4-BE49-F238E27FC236}">
                <a16:creationId xmlns:a16="http://schemas.microsoft.com/office/drawing/2014/main" id="{79BE4EE6-E1D1-47BC-8EB8-A4BE710E8E89}"/>
              </a:ext>
            </a:extLst>
          </p:cNvPr>
          <p:cNvSpPr txBox="1"/>
          <p:nvPr/>
        </p:nvSpPr>
        <p:spPr>
          <a:xfrm>
            <a:off x="2363798" y="5970526"/>
            <a:ext cx="4706852" cy="2893100"/>
          </a:xfrm>
          <a:prstGeom prst="rect">
            <a:avLst/>
          </a:prstGeom>
          <a:noFill/>
        </p:spPr>
        <p:txBody>
          <a:bodyPr wrap="square" rtlCol="0">
            <a:spAutoFit/>
          </a:bodyPr>
          <a:lstStyle/>
          <a:p>
            <a:r>
              <a:rPr lang="en-US" sz="1400" dirty="0">
                <a:latin typeface="Minion Pro" panose="02040503050306020203" pitchFamily="18" charset="0"/>
              </a:rPr>
              <a:t>Company Policy</a:t>
            </a:r>
          </a:p>
          <a:p>
            <a:endParaRPr lang="en-US" sz="1400" dirty="0">
              <a:latin typeface="Minion Pro" panose="02040503050306020203" pitchFamily="18" charset="0"/>
            </a:endParaRPr>
          </a:p>
          <a:p>
            <a:endParaRPr lang="en-US" sz="1400" dirty="0">
              <a:latin typeface="Minion Pro" panose="02040503050306020203" pitchFamily="18" charset="0"/>
            </a:endParaRPr>
          </a:p>
          <a:p>
            <a:r>
              <a:rPr lang="en-US" sz="1400" dirty="0">
                <a:latin typeface="Minion Pro" panose="02040503050306020203" pitchFamily="18" charset="0"/>
              </a:rPr>
              <a:t>Supervision/Relationship with Supervisor</a:t>
            </a:r>
          </a:p>
          <a:p>
            <a:endParaRPr lang="en-US" sz="1400" dirty="0">
              <a:latin typeface="Minion Pro" panose="02040503050306020203" pitchFamily="18" charset="0"/>
            </a:endParaRPr>
          </a:p>
          <a:p>
            <a:endParaRPr lang="en-US" sz="1400" dirty="0">
              <a:latin typeface="Minion Pro" panose="02040503050306020203" pitchFamily="18" charset="0"/>
            </a:endParaRPr>
          </a:p>
          <a:p>
            <a:r>
              <a:rPr lang="en-US" sz="1400" dirty="0">
                <a:latin typeface="Minion Pro" panose="02040503050306020203" pitchFamily="18" charset="0"/>
              </a:rPr>
              <a:t>Work Conditions </a:t>
            </a:r>
          </a:p>
          <a:p>
            <a:endParaRPr lang="en-US" sz="1400" dirty="0">
              <a:latin typeface="Minion Pro" panose="02040503050306020203" pitchFamily="18" charset="0"/>
            </a:endParaRPr>
          </a:p>
          <a:p>
            <a:endParaRPr lang="en-US" sz="1400" dirty="0">
              <a:latin typeface="Minion Pro" panose="02040503050306020203" pitchFamily="18" charset="0"/>
            </a:endParaRPr>
          </a:p>
          <a:p>
            <a:r>
              <a:rPr lang="en-US" sz="1400" dirty="0">
                <a:latin typeface="Minion Pro" panose="02040503050306020203" pitchFamily="18" charset="0"/>
              </a:rPr>
              <a:t>Salary</a:t>
            </a:r>
          </a:p>
          <a:p>
            <a:endParaRPr lang="en-US" sz="1400" dirty="0">
              <a:latin typeface="Minion Pro" panose="02040503050306020203" pitchFamily="18" charset="0"/>
            </a:endParaRPr>
          </a:p>
          <a:p>
            <a:endParaRPr lang="en-US" sz="1400" dirty="0">
              <a:latin typeface="Minion Pro" panose="02040503050306020203" pitchFamily="18" charset="0"/>
            </a:endParaRPr>
          </a:p>
          <a:p>
            <a:r>
              <a:rPr lang="en-US" sz="1400" dirty="0">
                <a:latin typeface="Minion Pro" panose="02040503050306020203" pitchFamily="18" charset="0"/>
              </a:rPr>
              <a:t>Relationship with Peers</a:t>
            </a:r>
          </a:p>
        </p:txBody>
      </p:sp>
      <p:pic>
        <p:nvPicPr>
          <p:cNvPr id="3" name="Picture 2" descr="A close-up of a logo&#10;&#10;Description automatically generated">
            <a:extLst>
              <a:ext uri="{FF2B5EF4-FFF2-40B4-BE49-F238E27FC236}">
                <a16:creationId xmlns:a16="http://schemas.microsoft.com/office/drawing/2014/main" id="{62BB6D73-DF25-8AB8-CC54-E2E961EC6C8C}"/>
              </a:ext>
            </a:extLst>
          </p:cNvPr>
          <p:cNvPicPr>
            <a:picLocks noChangeAspect="1"/>
          </p:cNvPicPr>
          <p:nvPr/>
        </p:nvPicPr>
        <p:blipFill rotWithShape="1">
          <a:blip r:embed="rId5"/>
          <a:srcRect b="39587"/>
          <a:stretch/>
        </p:blipFill>
        <p:spPr>
          <a:xfrm>
            <a:off x="212272" y="9399357"/>
            <a:ext cx="1306286" cy="382100"/>
          </a:xfrm>
          <a:prstGeom prst="rect">
            <a:avLst/>
          </a:prstGeom>
        </p:spPr>
      </p:pic>
      <p:sp>
        <p:nvSpPr>
          <p:cNvPr id="5" name="Slide Number Placeholder 4">
            <a:extLst>
              <a:ext uri="{FF2B5EF4-FFF2-40B4-BE49-F238E27FC236}">
                <a16:creationId xmlns:a16="http://schemas.microsoft.com/office/drawing/2014/main" id="{D0FDC07A-9096-819D-A318-0C74BFB3772E}"/>
              </a:ext>
            </a:extLst>
          </p:cNvPr>
          <p:cNvSpPr>
            <a:spLocks noGrp="1"/>
          </p:cNvSpPr>
          <p:nvPr>
            <p:ph type="sldNum" sz="quarter" idx="12"/>
          </p:nvPr>
        </p:nvSpPr>
        <p:spPr/>
        <p:txBody>
          <a:bodyPr/>
          <a:lstStyle/>
          <a:p>
            <a:fld id="{858690B1-CF3F-294F-AF31-3518B746DB8C}" type="slidenum">
              <a:rPr lang="en-US" smtClean="0"/>
              <a:t>3</a:t>
            </a:fld>
            <a:endParaRPr lang="en-US" dirty="0"/>
          </a:p>
        </p:txBody>
      </p:sp>
    </p:spTree>
    <p:extLst>
      <p:ext uri="{BB962C8B-B14F-4D97-AF65-F5344CB8AC3E}">
        <p14:creationId xmlns:p14="http://schemas.microsoft.com/office/powerpoint/2010/main" val="36525189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359</Words>
  <Application>Microsoft Macintosh PowerPoint</Application>
  <PresentationFormat>Custom</PresentationFormat>
  <Paragraphs>44</Paragraphs>
  <Slides>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Aptos</vt:lpstr>
      <vt:lpstr>Arial</vt:lpstr>
      <vt:lpstr>Calibri</vt:lpstr>
      <vt:lpstr>Calibri Light</vt:lpstr>
      <vt:lpstr>Helvetica</vt:lpstr>
      <vt:lpstr>Minion Pro</vt:lpstr>
      <vt:lpstr>Montserrat</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Hierholzer</dc:creator>
  <cp:lastModifiedBy>Aaron Hierholzer</cp:lastModifiedBy>
  <cp:revision>1</cp:revision>
  <dcterms:created xsi:type="dcterms:W3CDTF">2025-10-03T21:58:33Z</dcterms:created>
  <dcterms:modified xsi:type="dcterms:W3CDTF">2025-10-03T22:00:00Z</dcterms:modified>
</cp:coreProperties>
</file>