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6"/>
  </p:notesMasterIdLst>
  <p:sldIdLst>
    <p:sldId id="2997" r:id="rId3"/>
    <p:sldId id="274" r:id="rId4"/>
    <p:sldId id="257"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82" d="100"/>
          <a:sy n="82" d="100"/>
        </p:scale>
        <p:origin x="33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84D66-D344-544C-9692-CC1B5C177AC8}" type="datetimeFigureOut">
              <a:rPr lang="en-US" smtClean="0"/>
              <a:t>10/3/25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3BD06-AAB1-1C42-98D7-1645C93F4F65}" type="slidenum">
              <a:rPr lang="en-US" smtClean="0"/>
              <a:t>‹#›</a:t>
            </a:fld>
            <a:endParaRPr lang="en-US"/>
          </a:p>
        </p:txBody>
      </p:sp>
    </p:spTree>
    <p:extLst>
      <p:ext uri="{BB962C8B-B14F-4D97-AF65-F5344CB8AC3E}">
        <p14:creationId xmlns:p14="http://schemas.microsoft.com/office/powerpoint/2010/main" val="243000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6B70BA-5808-1C4D-A845-EADCFDAED248}" type="slidenum">
              <a:rPr lang="en-US" smtClean="0"/>
              <a:t>2</a:t>
            </a:fld>
            <a:endParaRPr lang="en-US"/>
          </a:p>
        </p:txBody>
      </p:sp>
    </p:spTree>
    <p:extLst>
      <p:ext uri="{BB962C8B-B14F-4D97-AF65-F5344CB8AC3E}">
        <p14:creationId xmlns:p14="http://schemas.microsoft.com/office/powerpoint/2010/main" val="8193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6B70BA-5808-1C4D-A845-EADCFDAED248}" type="slidenum">
              <a:rPr lang="en-US" smtClean="0"/>
              <a:t>3</a:t>
            </a:fld>
            <a:endParaRPr lang="en-US"/>
          </a:p>
        </p:txBody>
      </p:sp>
    </p:spTree>
    <p:extLst>
      <p:ext uri="{BB962C8B-B14F-4D97-AF65-F5344CB8AC3E}">
        <p14:creationId xmlns:p14="http://schemas.microsoft.com/office/powerpoint/2010/main" val="71529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CBA65B-60B1-964B-8270-796FA5E406D0}"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DDC7D-825A-1C49-9B01-261E8B237900}" type="slidenum">
              <a:rPr lang="en-US" smtClean="0"/>
              <a:t>‹#›</a:t>
            </a:fld>
            <a:endParaRPr lang="en-US"/>
          </a:p>
        </p:txBody>
      </p:sp>
    </p:spTree>
    <p:extLst>
      <p:ext uri="{BB962C8B-B14F-4D97-AF65-F5344CB8AC3E}">
        <p14:creationId xmlns:p14="http://schemas.microsoft.com/office/powerpoint/2010/main" val="225336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BA65B-60B1-964B-8270-796FA5E406D0}"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DDC7D-825A-1C49-9B01-261E8B237900}" type="slidenum">
              <a:rPr lang="en-US" smtClean="0"/>
              <a:t>‹#›</a:t>
            </a:fld>
            <a:endParaRPr lang="en-US"/>
          </a:p>
        </p:txBody>
      </p:sp>
    </p:spTree>
    <p:extLst>
      <p:ext uri="{BB962C8B-B14F-4D97-AF65-F5344CB8AC3E}">
        <p14:creationId xmlns:p14="http://schemas.microsoft.com/office/powerpoint/2010/main" val="214767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BA65B-60B1-964B-8270-796FA5E406D0}"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DDC7D-825A-1C49-9B01-261E8B237900}" type="slidenum">
              <a:rPr lang="en-US" smtClean="0"/>
              <a:t>‹#›</a:t>
            </a:fld>
            <a:endParaRPr lang="en-US"/>
          </a:p>
        </p:txBody>
      </p:sp>
    </p:spTree>
    <p:extLst>
      <p:ext uri="{BB962C8B-B14F-4D97-AF65-F5344CB8AC3E}">
        <p14:creationId xmlns:p14="http://schemas.microsoft.com/office/powerpoint/2010/main" val="3548434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7E08-B373-4270-879C-0B90DB2F7587}"/>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B68EE055-0749-4B4B-AAB9-9FC2B0A5B39F}"/>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A52F2DD7-6BC0-4B51-90F8-22FBF347D413}"/>
              </a:ext>
            </a:extLst>
          </p:cNvPr>
          <p:cNvSpPr>
            <a:spLocks noGrp="1"/>
          </p:cNvSpPr>
          <p:nvPr>
            <p:ph type="dt" sz="half" idx="10"/>
          </p:nvPr>
        </p:nvSpPr>
        <p:spPr/>
        <p:txBody>
          <a:bodyPr/>
          <a:lstStyle/>
          <a:p>
            <a:fld id="{D1C773EE-9FF4-F94D-AE26-2B7D638E782E}" type="datetime1">
              <a:rPr lang="en-US" smtClean="0"/>
              <a:t>10/3/25</a:t>
            </a:fld>
            <a:endParaRPr lang="en-US"/>
          </a:p>
        </p:txBody>
      </p:sp>
      <p:sp>
        <p:nvSpPr>
          <p:cNvPr id="5" name="Footer Placeholder 4">
            <a:extLst>
              <a:ext uri="{FF2B5EF4-FFF2-40B4-BE49-F238E27FC236}">
                <a16:creationId xmlns:a16="http://schemas.microsoft.com/office/drawing/2014/main" id="{C1C50D43-35E0-47BF-A1F6-697FF588F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388FE-FDFB-45E9-8089-55C87D3F99AE}"/>
              </a:ext>
            </a:extLst>
          </p:cNvPr>
          <p:cNvSpPr>
            <a:spLocks noGrp="1"/>
          </p:cNvSpPr>
          <p:nvPr>
            <p:ph type="sldNum" sz="quarter" idx="12"/>
          </p:nvPr>
        </p:nvSpPr>
        <p:spPr/>
        <p:txBody>
          <a:bodyPr/>
          <a:lstStyle/>
          <a:p>
            <a:fld id="{49E26726-754E-4A21-8125-2C80ED343F8F}" type="slidenum">
              <a:rPr lang="en-US" smtClean="0"/>
              <a:t>‹#›</a:t>
            </a:fld>
            <a:endParaRPr lang="en-US"/>
          </a:p>
        </p:txBody>
      </p:sp>
      <p:pic>
        <p:nvPicPr>
          <p:cNvPr id="7" name="Picture 6" descr="A yellow triangle with black lines&#10;&#10;Description automatically generated">
            <a:extLst>
              <a:ext uri="{FF2B5EF4-FFF2-40B4-BE49-F238E27FC236}">
                <a16:creationId xmlns:a16="http://schemas.microsoft.com/office/drawing/2014/main" id="{E701CD30-1FFF-C658-DD60-1F42EDA618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377411" y="9263724"/>
            <a:ext cx="297858" cy="456317"/>
          </a:xfrm>
          <a:prstGeom prst="rect">
            <a:avLst/>
          </a:prstGeom>
        </p:spPr>
      </p:pic>
    </p:spTree>
    <p:extLst>
      <p:ext uri="{BB962C8B-B14F-4D97-AF65-F5344CB8AC3E}">
        <p14:creationId xmlns:p14="http://schemas.microsoft.com/office/powerpoint/2010/main" val="364990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2459-8FE6-409E-B2AA-1B0208E21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7F7C5-2984-42F5-9DD2-F668E7374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8A3F0-5FBA-4B09-84A3-EC39A3EF4D7F}"/>
              </a:ext>
            </a:extLst>
          </p:cNvPr>
          <p:cNvSpPr>
            <a:spLocks noGrp="1"/>
          </p:cNvSpPr>
          <p:nvPr>
            <p:ph type="dt" sz="half" idx="10"/>
          </p:nvPr>
        </p:nvSpPr>
        <p:spPr/>
        <p:txBody>
          <a:bodyPr/>
          <a:lstStyle/>
          <a:p>
            <a:fld id="{C6006300-D6B5-B746-A436-D45ECC44E95B}" type="datetime1">
              <a:rPr lang="en-US" smtClean="0"/>
              <a:t>10/3/25</a:t>
            </a:fld>
            <a:endParaRPr lang="en-US"/>
          </a:p>
        </p:txBody>
      </p:sp>
      <p:sp>
        <p:nvSpPr>
          <p:cNvPr id="5" name="Footer Placeholder 4">
            <a:extLst>
              <a:ext uri="{FF2B5EF4-FFF2-40B4-BE49-F238E27FC236}">
                <a16:creationId xmlns:a16="http://schemas.microsoft.com/office/drawing/2014/main" id="{ABA54121-00F3-4043-A9CD-2EF59DF33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0216B-E3E5-4589-A4D2-321F9BA491C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4209853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B611-45A2-4BEE-B633-906120EF0C8E}"/>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A147A132-2498-41A7-A108-AEFFEE4BBBDF}"/>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24C53E-FA13-48A8-940A-4FEC80E7BE9D}"/>
              </a:ext>
            </a:extLst>
          </p:cNvPr>
          <p:cNvSpPr>
            <a:spLocks noGrp="1"/>
          </p:cNvSpPr>
          <p:nvPr>
            <p:ph type="dt" sz="half" idx="10"/>
          </p:nvPr>
        </p:nvSpPr>
        <p:spPr/>
        <p:txBody>
          <a:bodyPr/>
          <a:lstStyle/>
          <a:p>
            <a:fld id="{70FA99EF-05DB-AA43-BB78-159573EF1927}" type="datetime1">
              <a:rPr lang="en-US" smtClean="0"/>
              <a:t>10/3/25</a:t>
            </a:fld>
            <a:endParaRPr lang="en-US"/>
          </a:p>
        </p:txBody>
      </p:sp>
      <p:sp>
        <p:nvSpPr>
          <p:cNvPr id="5" name="Footer Placeholder 4">
            <a:extLst>
              <a:ext uri="{FF2B5EF4-FFF2-40B4-BE49-F238E27FC236}">
                <a16:creationId xmlns:a16="http://schemas.microsoft.com/office/drawing/2014/main" id="{FD7BC378-5BD9-433B-97DA-DAFC76AEA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13052-D8FE-4119-9D6B-39CA3E5F507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2061880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57B3-6D7B-47E1-92FD-4974B26CE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8B3A6-B804-40F5-AB37-5CC0132FE30C}"/>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46C9D2-3765-4C17-BC7D-8C4565574A92}"/>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AAC655-3CEF-4133-8734-2F1C047F87E2}"/>
              </a:ext>
            </a:extLst>
          </p:cNvPr>
          <p:cNvSpPr>
            <a:spLocks noGrp="1"/>
          </p:cNvSpPr>
          <p:nvPr>
            <p:ph type="dt" sz="half" idx="10"/>
          </p:nvPr>
        </p:nvSpPr>
        <p:spPr/>
        <p:txBody>
          <a:bodyPr/>
          <a:lstStyle/>
          <a:p>
            <a:fld id="{54AB61BD-FE24-D840-B3CF-09D420E0480E}" type="datetime1">
              <a:rPr lang="en-US" smtClean="0"/>
              <a:t>10/3/25</a:t>
            </a:fld>
            <a:endParaRPr lang="en-US"/>
          </a:p>
        </p:txBody>
      </p:sp>
      <p:sp>
        <p:nvSpPr>
          <p:cNvPr id="6" name="Footer Placeholder 5">
            <a:extLst>
              <a:ext uri="{FF2B5EF4-FFF2-40B4-BE49-F238E27FC236}">
                <a16:creationId xmlns:a16="http://schemas.microsoft.com/office/drawing/2014/main" id="{A7B0FBF6-F625-4311-8783-B4266CA02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ABC17-480A-44CB-A03F-A464958DD01F}"/>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2026481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80DB-2C62-40F1-B34E-C32CC1204F42}"/>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6BA678-90F3-482F-B545-9DCA451D69C1}"/>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BCFEF219-C12F-4848-B8C4-8FE3A91335F9}"/>
              </a:ext>
            </a:extLst>
          </p:cNvPr>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87F390-826D-4FE0-BA77-20413F2A6B43}"/>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A37F69B4-65E0-4F52-8ED9-7675B6F8065F}"/>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16DCF-BC4D-44FF-9C1F-051BACD97C8F}"/>
              </a:ext>
            </a:extLst>
          </p:cNvPr>
          <p:cNvSpPr>
            <a:spLocks noGrp="1"/>
          </p:cNvSpPr>
          <p:nvPr>
            <p:ph type="dt" sz="half" idx="10"/>
          </p:nvPr>
        </p:nvSpPr>
        <p:spPr/>
        <p:txBody>
          <a:bodyPr/>
          <a:lstStyle/>
          <a:p>
            <a:fld id="{5BAC4497-09D0-4D42-A705-744827D476F0}" type="datetime1">
              <a:rPr lang="en-US" smtClean="0"/>
              <a:t>10/3/25</a:t>
            </a:fld>
            <a:endParaRPr lang="en-US"/>
          </a:p>
        </p:txBody>
      </p:sp>
      <p:sp>
        <p:nvSpPr>
          <p:cNvPr id="8" name="Footer Placeholder 7">
            <a:extLst>
              <a:ext uri="{FF2B5EF4-FFF2-40B4-BE49-F238E27FC236}">
                <a16:creationId xmlns:a16="http://schemas.microsoft.com/office/drawing/2014/main" id="{B12EF59F-6427-49E9-82AC-87DA93FD26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2228F2-F60B-410B-A12D-08322057A866}"/>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2482874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5401-4248-41E0-8233-FED059302E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4D5694-BD62-405C-B2CF-38E6635EB7CD}"/>
              </a:ext>
            </a:extLst>
          </p:cNvPr>
          <p:cNvSpPr>
            <a:spLocks noGrp="1"/>
          </p:cNvSpPr>
          <p:nvPr>
            <p:ph type="dt" sz="half" idx="10"/>
          </p:nvPr>
        </p:nvSpPr>
        <p:spPr/>
        <p:txBody>
          <a:bodyPr/>
          <a:lstStyle/>
          <a:p>
            <a:fld id="{1846EA5E-6B26-F54B-AA7C-F360A987576F}" type="datetime1">
              <a:rPr lang="en-US" smtClean="0"/>
              <a:t>10/3/25</a:t>
            </a:fld>
            <a:endParaRPr lang="en-US"/>
          </a:p>
        </p:txBody>
      </p:sp>
      <p:sp>
        <p:nvSpPr>
          <p:cNvPr id="4" name="Footer Placeholder 3">
            <a:extLst>
              <a:ext uri="{FF2B5EF4-FFF2-40B4-BE49-F238E27FC236}">
                <a16:creationId xmlns:a16="http://schemas.microsoft.com/office/drawing/2014/main" id="{3ADBA82B-4386-47EF-A019-F3129DCFF7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0267F-AB8D-431C-942E-64BCA990B3E1}"/>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666533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8EE8E-BC2D-48E1-BEED-80B86491ECB6}"/>
              </a:ext>
            </a:extLst>
          </p:cNvPr>
          <p:cNvSpPr>
            <a:spLocks noGrp="1"/>
          </p:cNvSpPr>
          <p:nvPr>
            <p:ph type="dt" sz="half" idx="10"/>
          </p:nvPr>
        </p:nvSpPr>
        <p:spPr/>
        <p:txBody>
          <a:bodyPr/>
          <a:lstStyle/>
          <a:p>
            <a:fld id="{DC6F1CC9-16CF-DA49-B64F-1DBAFF57EA1C}" type="datetime1">
              <a:rPr lang="en-US" smtClean="0"/>
              <a:t>10/3/25</a:t>
            </a:fld>
            <a:endParaRPr lang="en-US"/>
          </a:p>
        </p:txBody>
      </p:sp>
      <p:sp>
        <p:nvSpPr>
          <p:cNvPr id="3" name="Footer Placeholder 2">
            <a:extLst>
              <a:ext uri="{FF2B5EF4-FFF2-40B4-BE49-F238E27FC236}">
                <a16:creationId xmlns:a16="http://schemas.microsoft.com/office/drawing/2014/main" id="{DDA5DF77-C362-4202-B03F-4ED89D4BF4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493A2-6E86-4EA6-825A-B90FE8E2C21A}"/>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1195289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B12E-D863-46CC-8E3B-D61F46BE17D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9127DA9A-7008-4A21-BE31-6963DB437F21}"/>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9DD8EF-A84D-4003-B5A8-F300693D9B65}"/>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7F602D67-7FE5-41E7-9DCC-22B6FA24F5D1}"/>
              </a:ext>
            </a:extLst>
          </p:cNvPr>
          <p:cNvSpPr>
            <a:spLocks noGrp="1"/>
          </p:cNvSpPr>
          <p:nvPr>
            <p:ph type="dt" sz="half" idx="10"/>
          </p:nvPr>
        </p:nvSpPr>
        <p:spPr/>
        <p:txBody>
          <a:bodyPr/>
          <a:lstStyle/>
          <a:p>
            <a:fld id="{E4F81F44-1F1A-8143-B3C3-081840D37071}" type="datetime1">
              <a:rPr lang="en-US" smtClean="0"/>
              <a:t>10/3/25</a:t>
            </a:fld>
            <a:endParaRPr lang="en-US"/>
          </a:p>
        </p:txBody>
      </p:sp>
      <p:sp>
        <p:nvSpPr>
          <p:cNvPr id="6" name="Footer Placeholder 5">
            <a:extLst>
              <a:ext uri="{FF2B5EF4-FFF2-40B4-BE49-F238E27FC236}">
                <a16:creationId xmlns:a16="http://schemas.microsoft.com/office/drawing/2014/main" id="{25313784-604A-465F-BBE8-6C43CC80F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C2A25-6CFA-43DE-9D3C-0B5C90CA90CD}"/>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245808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BA65B-60B1-964B-8270-796FA5E406D0}"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DDC7D-825A-1C49-9B01-261E8B237900}" type="slidenum">
              <a:rPr lang="en-US" smtClean="0"/>
              <a:t>‹#›</a:t>
            </a:fld>
            <a:endParaRPr lang="en-US"/>
          </a:p>
        </p:txBody>
      </p:sp>
    </p:spTree>
    <p:extLst>
      <p:ext uri="{BB962C8B-B14F-4D97-AF65-F5344CB8AC3E}">
        <p14:creationId xmlns:p14="http://schemas.microsoft.com/office/powerpoint/2010/main" val="650649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39D6-67CF-4212-A0CE-5F9FF2811B4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287C841F-5EC5-4FA4-AD55-C7F260418CBB}"/>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4E2050F4-D171-4920-A8B5-5CD77F4CD3BF}"/>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1483012F-DD7A-4D09-9369-C7A3CA1C4DA0}"/>
              </a:ext>
            </a:extLst>
          </p:cNvPr>
          <p:cNvSpPr>
            <a:spLocks noGrp="1"/>
          </p:cNvSpPr>
          <p:nvPr>
            <p:ph type="dt" sz="half" idx="10"/>
          </p:nvPr>
        </p:nvSpPr>
        <p:spPr/>
        <p:txBody>
          <a:bodyPr/>
          <a:lstStyle/>
          <a:p>
            <a:fld id="{D0F0256B-E322-8743-BE6F-E14F4EAFC364}" type="datetime1">
              <a:rPr lang="en-US" smtClean="0"/>
              <a:t>10/3/25</a:t>
            </a:fld>
            <a:endParaRPr lang="en-US"/>
          </a:p>
        </p:txBody>
      </p:sp>
      <p:sp>
        <p:nvSpPr>
          <p:cNvPr id="6" name="Footer Placeholder 5">
            <a:extLst>
              <a:ext uri="{FF2B5EF4-FFF2-40B4-BE49-F238E27FC236}">
                <a16:creationId xmlns:a16="http://schemas.microsoft.com/office/drawing/2014/main" id="{9535C60E-B750-4E67-BA25-C0E53B9D6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03EAD-6D2D-4938-A667-1F4FC6CBC6B1}"/>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835025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E736-5AF6-4AF0-95F8-4B02C1F83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09B266-67A2-4304-802F-CB55B88F7B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EE510-90F7-40B9-9713-30D18205105D}"/>
              </a:ext>
            </a:extLst>
          </p:cNvPr>
          <p:cNvSpPr>
            <a:spLocks noGrp="1"/>
          </p:cNvSpPr>
          <p:nvPr>
            <p:ph type="dt" sz="half" idx="10"/>
          </p:nvPr>
        </p:nvSpPr>
        <p:spPr/>
        <p:txBody>
          <a:bodyPr/>
          <a:lstStyle/>
          <a:p>
            <a:fld id="{223689C1-50B5-DF41-B556-DFD3E2BB4EC1}" type="datetime1">
              <a:rPr lang="en-US" smtClean="0"/>
              <a:t>10/3/25</a:t>
            </a:fld>
            <a:endParaRPr lang="en-US"/>
          </a:p>
        </p:txBody>
      </p:sp>
      <p:sp>
        <p:nvSpPr>
          <p:cNvPr id="5" name="Footer Placeholder 4">
            <a:extLst>
              <a:ext uri="{FF2B5EF4-FFF2-40B4-BE49-F238E27FC236}">
                <a16:creationId xmlns:a16="http://schemas.microsoft.com/office/drawing/2014/main" id="{2861CE11-FEB0-4E76-9C84-47E262618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904BC-AAAD-48E7-93CF-C04A913F3746}"/>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3224490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63814-5701-46AB-80FD-87CEA3EC852D}"/>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0106DD-070F-4A7B-A15F-7DFF79FBA0F9}"/>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82A81-5E72-4CD5-A99B-6A86E4E3DE2D}"/>
              </a:ext>
            </a:extLst>
          </p:cNvPr>
          <p:cNvSpPr>
            <a:spLocks noGrp="1"/>
          </p:cNvSpPr>
          <p:nvPr>
            <p:ph type="dt" sz="half" idx="10"/>
          </p:nvPr>
        </p:nvSpPr>
        <p:spPr/>
        <p:txBody>
          <a:bodyPr/>
          <a:lstStyle/>
          <a:p>
            <a:fld id="{7B647505-92FB-F84F-9FEC-6B26845BE0FD}" type="datetime1">
              <a:rPr lang="en-US" smtClean="0"/>
              <a:t>10/3/25</a:t>
            </a:fld>
            <a:endParaRPr lang="en-US"/>
          </a:p>
        </p:txBody>
      </p:sp>
      <p:sp>
        <p:nvSpPr>
          <p:cNvPr id="5" name="Footer Placeholder 4">
            <a:extLst>
              <a:ext uri="{FF2B5EF4-FFF2-40B4-BE49-F238E27FC236}">
                <a16:creationId xmlns:a16="http://schemas.microsoft.com/office/drawing/2014/main" id="{F6333CD6-6AB1-4A46-BADD-55DC4A66F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EF7CF-6B3A-4B39-9408-51636388176B}"/>
              </a:ext>
            </a:extLst>
          </p:cNvPr>
          <p:cNvSpPr>
            <a:spLocks noGrp="1"/>
          </p:cNvSpPr>
          <p:nvPr>
            <p:ph type="sldNum" sz="quarter" idx="12"/>
          </p:nvPr>
        </p:nvSpPr>
        <p:spPr/>
        <p:txBody>
          <a:bodyPr/>
          <a:lstStyle/>
          <a:p>
            <a:fld id="{49E26726-754E-4A21-8125-2C80ED343F8F}" type="slidenum">
              <a:rPr lang="en-US" smtClean="0"/>
              <a:t>‹#›</a:t>
            </a:fld>
            <a:endParaRPr lang="en-US"/>
          </a:p>
        </p:txBody>
      </p:sp>
    </p:spTree>
    <p:extLst>
      <p:ext uri="{BB962C8B-B14F-4D97-AF65-F5344CB8AC3E}">
        <p14:creationId xmlns:p14="http://schemas.microsoft.com/office/powerpoint/2010/main" val="876522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859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70C26C58-CBDA-994A-BF04-A2068384B88C}"/>
              </a:ext>
            </a:extLst>
          </p:cNvPr>
          <p:cNvSpPr>
            <a:spLocks noGrp="1"/>
          </p:cNvSpPr>
          <p:nvPr>
            <p:ph type="pic" sz="quarter" idx="10"/>
          </p:nvPr>
        </p:nvSpPr>
        <p:spPr>
          <a:xfrm>
            <a:off x="4625995" y="2351617"/>
            <a:ext cx="3146405" cy="5243407"/>
          </a:xfrm>
        </p:spPr>
        <p:txBody>
          <a:bodyPr/>
          <a:lstStyle/>
          <a:p>
            <a:endParaRPr kumimoji="1" lang="zh-CN" altLang="en-US"/>
          </a:p>
        </p:txBody>
      </p:sp>
      <p:sp>
        <p:nvSpPr>
          <p:cNvPr id="2" name="日期占位符 1">
            <a:extLst>
              <a:ext uri="{FF2B5EF4-FFF2-40B4-BE49-F238E27FC236}">
                <a16:creationId xmlns:a16="http://schemas.microsoft.com/office/drawing/2014/main" id="{FFF24718-2DD6-8B4D-875F-9176583876C8}"/>
              </a:ext>
            </a:extLst>
          </p:cNvPr>
          <p:cNvSpPr>
            <a:spLocks noGrp="1"/>
          </p:cNvSpPr>
          <p:nvPr>
            <p:ph type="dt" sz="half" idx="11"/>
          </p:nvPr>
        </p:nvSpPr>
        <p:spPr/>
        <p:txBody>
          <a:bodyPr/>
          <a:lstStyle/>
          <a:p>
            <a:fld id="{769118DA-C9F9-4C4A-8E44-0A65F73E92C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F0646059-E1F7-9D4F-8CDD-BE0C219CDE22}"/>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F764DE3-E5E6-CE4C-9A17-E9E51CAF8773}"/>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1115095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B0108003-E436-A14C-B9F7-90195F1B95A6}"/>
              </a:ext>
            </a:extLst>
          </p:cNvPr>
          <p:cNvSpPr>
            <a:spLocks noGrp="1"/>
          </p:cNvSpPr>
          <p:nvPr>
            <p:ph type="pic" sz="quarter" idx="10" hasCustomPrompt="1"/>
          </p:nvPr>
        </p:nvSpPr>
        <p:spPr>
          <a:xfrm>
            <a:off x="607771" y="2066926"/>
            <a:ext cx="2158663" cy="6726554"/>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F448EB64-3FD4-B447-B04A-B0FB8018A2CD}"/>
              </a:ext>
            </a:extLst>
          </p:cNvPr>
          <p:cNvSpPr>
            <a:spLocks noGrp="1"/>
          </p:cNvSpPr>
          <p:nvPr>
            <p:ph type="dt" sz="half" idx="11"/>
          </p:nvPr>
        </p:nvSpPr>
        <p:spPr/>
        <p:txBody>
          <a:bodyPr/>
          <a:lstStyle/>
          <a:p>
            <a:fld id="{5A60CF62-746E-AE43-AEA8-20E23CEACFC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EBB41652-687E-374F-BDC4-53BAB23FCF2C}"/>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D2E7D4C-4E94-0449-9906-8A7F7E592D93}"/>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3139900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9F4D8D3C-5E77-3543-ABCA-951BD2D32CC4}"/>
              </a:ext>
            </a:extLst>
          </p:cNvPr>
          <p:cNvSpPr>
            <a:spLocks noGrp="1"/>
          </p:cNvSpPr>
          <p:nvPr>
            <p:ph type="pic" sz="quarter" idx="10" hasCustomPrompt="1"/>
          </p:nvPr>
        </p:nvSpPr>
        <p:spPr>
          <a:xfrm>
            <a:off x="0" y="0"/>
            <a:ext cx="7772400" cy="10058400"/>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C7BD2EBE-1571-5B40-8F3C-61F2A754626D}"/>
              </a:ext>
            </a:extLst>
          </p:cNvPr>
          <p:cNvSpPr>
            <a:spLocks noGrp="1"/>
          </p:cNvSpPr>
          <p:nvPr>
            <p:ph type="dt" sz="half" idx="11"/>
          </p:nvPr>
        </p:nvSpPr>
        <p:spPr/>
        <p:txBody>
          <a:bodyPr/>
          <a:lstStyle/>
          <a:p>
            <a:fld id="{9F43E4D6-3012-C44B-A10F-A5263C51DA0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CDF7B301-258D-BD4A-9404-05DED3FE8AA0}"/>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344302FA-20E7-A843-A813-95E8473124CD}"/>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2682335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0DFD175D-F9D9-3247-B9CD-60C0307D1AE8}"/>
              </a:ext>
            </a:extLst>
          </p:cNvPr>
          <p:cNvSpPr>
            <a:spLocks noGrp="1"/>
          </p:cNvSpPr>
          <p:nvPr>
            <p:ph type="pic" sz="quarter" idx="10" hasCustomPrompt="1"/>
          </p:nvPr>
        </p:nvSpPr>
        <p:spPr>
          <a:xfrm>
            <a:off x="0" y="1"/>
            <a:ext cx="7772400" cy="4713642"/>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2B87FBF7-D0B2-B249-8D41-13B401BD602D}"/>
              </a:ext>
            </a:extLst>
          </p:cNvPr>
          <p:cNvSpPr>
            <a:spLocks noGrp="1"/>
          </p:cNvSpPr>
          <p:nvPr>
            <p:ph type="dt" sz="half" idx="11"/>
          </p:nvPr>
        </p:nvSpPr>
        <p:spPr/>
        <p:txBody>
          <a:bodyPr/>
          <a:lstStyle/>
          <a:p>
            <a:fld id="{1BDB98B6-05A4-FB45-A49B-BB0753D593F5}"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8649FC6F-BFDA-F440-B411-B4821AF09CB8}"/>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E0361DC6-0AEC-EF47-A960-97F5E717401C}"/>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2505831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D4A881A4-9AA0-AE41-8A1B-818B9895734A}"/>
              </a:ext>
            </a:extLst>
          </p:cNvPr>
          <p:cNvSpPr>
            <a:spLocks noGrp="1"/>
          </p:cNvSpPr>
          <p:nvPr>
            <p:ph type="pic" sz="quarter" idx="10" hasCustomPrompt="1"/>
          </p:nvPr>
        </p:nvSpPr>
        <p:spPr>
          <a:xfrm>
            <a:off x="724614" y="1930189"/>
            <a:ext cx="6557963" cy="6929120"/>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32008072-3BF1-E946-98BF-D8C11C182A9E}"/>
              </a:ext>
            </a:extLst>
          </p:cNvPr>
          <p:cNvSpPr>
            <a:spLocks noGrp="1"/>
          </p:cNvSpPr>
          <p:nvPr>
            <p:ph type="dt" sz="half" idx="11"/>
          </p:nvPr>
        </p:nvSpPr>
        <p:spPr/>
        <p:txBody>
          <a:bodyPr/>
          <a:lstStyle/>
          <a:p>
            <a:fld id="{EDBC7DB6-6A13-5E44-8D2D-6FDFFEE9EFB4}"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EC08C057-D7DD-1347-80C6-E4911DB860DC}"/>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BDFC2E6A-D7DB-384E-AE07-F6A00C42FD7A}"/>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3691636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3EF14F3B-5D2E-8C44-8810-5216AA1FCF31}"/>
              </a:ext>
            </a:extLst>
          </p:cNvPr>
          <p:cNvSpPr>
            <a:spLocks noGrp="1"/>
          </p:cNvSpPr>
          <p:nvPr>
            <p:ph type="pic" sz="quarter" idx="10" hasCustomPrompt="1"/>
          </p:nvPr>
        </p:nvSpPr>
        <p:spPr>
          <a:xfrm>
            <a:off x="755988" y="2933706"/>
            <a:ext cx="2978408" cy="5594984"/>
          </a:xfrm>
        </p:spPr>
        <p:txBody>
          <a:bodyPr/>
          <a:lstStyle>
            <a:lvl1pPr marL="145733" marR="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lvl1pPr>
          </a:lstStyle>
          <a:p>
            <a:pPr marL="145733" marR="0" lvl="0" indent="-145733" algn="l" defTabSz="582930" rtl="0" eaLnBrk="1" fontAlgn="auto" latinLnBrk="0" hangingPunct="1">
              <a:lnSpc>
                <a:spcPct val="90000"/>
              </a:lnSpc>
              <a:spcBef>
                <a:spcPts val="638"/>
              </a:spcBef>
              <a:spcAft>
                <a:spcPts val="0"/>
              </a:spcAft>
              <a:buClrTx/>
              <a:buSzTx/>
              <a:buFont typeface="Arial" panose="020B0604020202020204" pitchFamily="34" charset="0"/>
              <a:buChar char="•"/>
              <a:tabLst/>
              <a:defRPr/>
            </a:pPr>
            <a:r>
              <a:rPr kumimoji="1" lang="en-US" altLang="zh-CN"/>
              <a:t>Drop your image here</a:t>
            </a:r>
            <a:endParaRPr kumimoji="1" lang="zh-CN" altLang="en-US"/>
          </a:p>
          <a:p>
            <a:endParaRPr kumimoji="1" lang="zh-CN" altLang="en-US"/>
          </a:p>
        </p:txBody>
      </p:sp>
      <p:sp>
        <p:nvSpPr>
          <p:cNvPr id="2" name="日期占位符 1">
            <a:extLst>
              <a:ext uri="{FF2B5EF4-FFF2-40B4-BE49-F238E27FC236}">
                <a16:creationId xmlns:a16="http://schemas.microsoft.com/office/drawing/2014/main" id="{1C7309BD-A07D-C24D-A319-6CD97713DAE5}"/>
              </a:ext>
            </a:extLst>
          </p:cNvPr>
          <p:cNvSpPr>
            <a:spLocks noGrp="1"/>
          </p:cNvSpPr>
          <p:nvPr>
            <p:ph type="dt" sz="half" idx="11"/>
          </p:nvPr>
        </p:nvSpPr>
        <p:spPr/>
        <p:txBody>
          <a:bodyPr/>
          <a:lstStyle/>
          <a:p>
            <a:fld id="{1D7ADEA2-7ED8-714C-B2B8-6294A4FF3972}" type="datetime1">
              <a:rPr kumimoji="1" lang="en-US" altLang="zh-CN" smtClean="0"/>
              <a:t>10/3/25</a:t>
            </a:fld>
            <a:endParaRPr kumimoji="1" lang="zh-CN" altLang="en-US"/>
          </a:p>
        </p:txBody>
      </p:sp>
      <p:sp>
        <p:nvSpPr>
          <p:cNvPr id="3" name="页脚占位符 2">
            <a:extLst>
              <a:ext uri="{FF2B5EF4-FFF2-40B4-BE49-F238E27FC236}">
                <a16:creationId xmlns:a16="http://schemas.microsoft.com/office/drawing/2014/main" id="{17751810-D9A1-C844-BE3D-ECAB2781EBC5}"/>
              </a:ext>
            </a:extLst>
          </p:cNvPr>
          <p:cNvSpPr>
            <a:spLocks noGrp="1"/>
          </p:cNvSpPr>
          <p:nvPr>
            <p:ph type="ftr" sz="quarter" idx="12"/>
          </p:nvPr>
        </p:nvSpPr>
        <p:spPr/>
        <p:txBody>
          <a:bodyPr/>
          <a:lstStyle/>
          <a:p>
            <a:endParaRPr kumimoji="1" lang="zh-CN" altLang="en-US"/>
          </a:p>
        </p:txBody>
      </p:sp>
      <p:sp>
        <p:nvSpPr>
          <p:cNvPr id="4" name="灯片编号占位符 3">
            <a:extLst>
              <a:ext uri="{FF2B5EF4-FFF2-40B4-BE49-F238E27FC236}">
                <a16:creationId xmlns:a16="http://schemas.microsoft.com/office/drawing/2014/main" id="{EE9AF91D-29EB-8C41-BCC8-0CEB07AAC4F1}"/>
              </a:ext>
            </a:extLst>
          </p:cNvPr>
          <p:cNvSpPr>
            <a:spLocks noGrp="1"/>
          </p:cNvSpPr>
          <p:nvPr>
            <p:ph type="sldNum" sz="quarter" idx="13"/>
          </p:nvPr>
        </p:nvSpPr>
        <p:spPr/>
        <p:txBody>
          <a:bodyPr/>
          <a:lstStyle/>
          <a:p>
            <a:fld id="{BC4BD227-097F-1345-90CC-7795286D71B3}" type="slidenum">
              <a:rPr kumimoji="1" lang="zh-CN" altLang="en-US" smtClean="0"/>
              <a:t>‹#›</a:t>
            </a:fld>
            <a:endParaRPr kumimoji="1" lang="zh-CN" altLang="en-US"/>
          </a:p>
        </p:txBody>
      </p:sp>
    </p:spTree>
    <p:extLst>
      <p:ext uri="{BB962C8B-B14F-4D97-AF65-F5344CB8AC3E}">
        <p14:creationId xmlns:p14="http://schemas.microsoft.com/office/powerpoint/2010/main" val="209064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CBA65B-60B1-964B-8270-796FA5E406D0}"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DDC7D-825A-1C49-9B01-261E8B237900}" type="slidenum">
              <a:rPr lang="en-US" smtClean="0"/>
              <a:t>‹#›</a:t>
            </a:fld>
            <a:endParaRPr lang="en-US"/>
          </a:p>
        </p:txBody>
      </p:sp>
    </p:spTree>
    <p:extLst>
      <p:ext uri="{BB962C8B-B14F-4D97-AF65-F5344CB8AC3E}">
        <p14:creationId xmlns:p14="http://schemas.microsoft.com/office/powerpoint/2010/main" val="215946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CBA65B-60B1-964B-8270-796FA5E406D0}" type="datetimeFigureOut">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DDC7D-825A-1C49-9B01-261E8B237900}" type="slidenum">
              <a:rPr lang="en-US" smtClean="0"/>
              <a:t>‹#›</a:t>
            </a:fld>
            <a:endParaRPr lang="en-US"/>
          </a:p>
        </p:txBody>
      </p:sp>
    </p:spTree>
    <p:extLst>
      <p:ext uri="{BB962C8B-B14F-4D97-AF65-F5344CB8AC3E}">
        <p14:creationId xmlns:p14="http://schemas.microsoft.com/office/powerpoint/2010/main" val="271932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CBA65B-60B1-964B-8270-796FA5E406D0}" type="datetimeFigureOut">
              <a:rPr lang="en-US" smtClean="0"/>
              <a:t>10/3/25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DDC7D-825A-1C49-9B01-261E8B237900}" type="slidenum">
              <a:rPr lang="en-US" smtClean="0"/>
              <a:t>‹#›</a:t>
            </a:fld>
            <a:endParaRPr lang="en-US"/>
          </a:p>
        </p:txBody>
      </p:sp>
    </p:spTree>
    <p:extLst>
      <p:ext uri="{BB962C8B-B14F-4D97-AF65-F5344CB8AC3E}">
        <p14:creationId xmlns:p14="http://schemas.microsoft.com/office/powerpoint/2010/main" val="3028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CBA65B-60B1-964B-8270-796FA5E406D0}" type="datetimeFigureOut">
              <a:rPr lang="en-US" smtClean="0"/>
              <a:t>10/3/25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EDDC7D-825A-1C49-9B01-261E8B237900}" type="slidenum">
              <a:rPr lang="en-US" smtClean="0"/>
              <a:t>‹#›</a:t>
            </a:fld>
            <a:endParaRPr lang="en-US"/>
          </a:p>
        </p:txBody>
      </p:sp>
    </p:spTree>
    <p:extLst>
      <p:ext uri="{BB962C8B-B14F-4D97-AF65-F5344CB8AC3E}">
        <p14:creationId xmlns:p14="http://schemas.microsoft.com/office/powerpoint/2010/main" val="329248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BA65B-60B1-964B-8270-796FA5E406D0}" type="datetimeFigureOut">
              <a:rPr lang="en-US" smtClean="0"/>
              <a:t>10/3/25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EDDC7D-825A-1C49-9B01-261E8B237900}" type="slidenum">
              <a:rPr lang="en-US" smtClean="0"/>
              <a:t>‹#›</a:t>
            </a:fld>
            <a:endParaRPr lang="en-US"/>
          </a:p>
        </p:txBody>
      </p:sp>
    </p:spTree>
    <p:extLst>
      <p:ext uri="{BB962C8B-B14F-4D97-AF65-F5344CB8AC3E}">
        <p14:creationId xmlns:p14="http://schemas.microsoft.com/office/powerpoint/2010/main" val="361692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1CBA65B-60B1-964B-8270-796FA5E406D0}" type="datetimeFigureOut">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DDC7D-825A-1C49-9B01-261E8B237900}" type="slidenum">
              <a:rPr lang="en-US" smtClean="0"/>
              <a:t>‹#›</a:t>
            </a:fld>
            <a:endParaRPr lang="en-US"/>
          </a:p>
        </p:txBody>
      </p:sp>
    </p:spTree>
    <p:extLst>
      <p:ext uri="{BB962C8B-B14F-4D97-AF65-F5344CB8AC3E}">
        <p14:creationId xmlns:p14="http://schemas.microsoft.com/office/powerpoint/2010/main" val="20517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C1CBA65B-60B1-964B-8270-796FA5E406D0}" type="datetimeFigureOut">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DDC7D-825A-1C49-9B01-261E8B237900}" type="slidenum">
              <a:rPr lang="en-US" smtClean="0"/>
              <a:t>‹#›</a:t>
            </a:fld>
            <a:endParaRPr lang="en-US"/>
          </a:p>
        </p:txBody>
      </p:sp>
    </p:spTree>
    <p:extLst>
      <p:ext uri="{BB962C8B-B14F-4D97-AF65-F5344CB8AC3E}">
        <p14:creationId xmlns:p14="http://schemas.microsoft.com/office/powerpoint/2010/main" val="261534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C1CBA65B-60B1-964B-8270-796FA5E406D0}" type="datetimeFigureOut">
              <a:rPr lang="en-US" smtClean="0"/>
              <a:t>10/3/25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45EDDC7D-825A-1C49-9B01-261E8B237900}" type="slidenum">
              <a:rPr lang="en-US" smtClean="0"/>
              <a:t>‹#›</a:t>
            </a:fld>
            <a:endParaRPr lang="en-US"/>
          </a:p>
        </p:txBody>
      </p:sp>
    </p:spTree>
    <p:extLst>
      <p:ext uri="{BB962C8B-B14F-4D97-AF65-F5344CB8AC3E}">
        <p14:creationId xmlns:p14="http://schemas.microsoft.com/office/powerpoint/2010/main" val="2399498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9F9B1-5748-40CB-AE03-E5A861873B22}"/>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674A0E-FD37-426D-AF95-78857BC33DA5}"/>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C899C-6475-4902-A2A0-24C31CEC67CC}"/>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4603A527-D23C-E845-8163-01874A9CADC3}" type="datetime1">
              <a:rPr lang="en-US" smtClean="0"/>
              <a:t>10/3/25</a:t>
            </a:fld>
            <a:endParaRPr lang="en-US"/>
          </a:p>
        </p:txBody>
      </p:sp>
      <p:sp>
        <p:nvSpPr>
          <p:cNvPr id="5" name="Footer Placeholder 4">
            <a:extLst>
              <a:ext uri="{FF2B5EF4-FFF2-40B4-BE49-F238E27FC236}">
                <a16:creationId xmlns:a16="http://schemas.microsoft.com/office/drawing/2014/main" id="{EF1954EE-F716-4051-B360-CB133A6520F6}"/>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A70ED6-8007-4FFC-B31C-978909BBFC94}"/>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49E26726-754E-4A21-8125-2C80ED343F8F}" type="slidenum">
              <a:rPr lang="en-US" smtClean="0"/>
              <a:t>‹#›</a:t>
            </a:fld>
            <a:endParaRPr lang="en-US"/>
          </a:p>
        </p:txBody>
      </p:sp>
    </p:spTree>
    <p:extLst>
      <p:ext uri="{BB962C8B-B14F-4D97-AF65-F5344CB8AC3E}">
        <p14:creationId xmlns:p14="http://schemas.microsoft.com/office/powerpoint/2010/main" val="32050575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sldNum="0" hdr="0" ftr="0" dt="0"/>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09AC4C40-E73D-4E58-AC47-6EA2FB75DE01}"/>
              </a:ext>
            </a:extLst>
          </p:cNvPr>
          <p:cNvSpPr/>
          <p:nvPr/>
        </p:nvSpPr>
        <p:spPr>
          <a:xfrm rot="5400000">
            <a:off x="-349760" y="348381"/>
            <a:ext cx="2185987" cy="1486473"/>
          </a:xfrm>
          <a:prstGeom prst="rtTriangle">
            <a:avLst/>
          </a:prstGeom>
          <a:solidFill>
            <a:schemeClr val="bg1"/>
          </a:solidFill>
          <a:ln>
            <a:noFill/>
          </a:ln>
          <a:effectLst>
            <a:outerShdw blurRad="1270000" dist="685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293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50BA17E-2341-4C05-9959-BEF85F15D3C1}"/>
              </a:ext>
            </a:extLst>
          </p:cNvPr>
          <p:cNvSpPr txBox="1"/>
          <p:nvPr/>
        </p:nvSpPr>
        <p:spPr>
          <a:xfrm>
            <a:off x="743234" y="4262840"/>
            <a:ext cx="6544319" cy="1818959"/>
          </a:xfrm>
          <a:prstGeom prst="rect">
            <a:avLst/>
          </a:prstGeom>
          <a:noFill/>
        </p:spPr>
        <p:txBody>
          <a:bodyPr wrap="square" rtlCol="0">
            <a:sp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kumimoji="0" lang="da-DK" sz="5610" b="0" i="0" u="none" strike="noStrike" kern="1200" cap="none" spc="-191" normalizeH="0" baseline="0" noProof="0" dirty="0">
                <a:ln>
                  <a:noFill/>
                </a:ln>
                <a:solidFill>
                  <a:prstClr val="white"/>
                </a:solidFill>
                <a:effectLst/>
                <a:uLnTx/>
                <a:uFillTx/>
                <a:latin typeface="Helvetica" pitchFamily="2" charset="0"/>
                <a:ea typeface="+mn-ea"/>
                <a:cs typeface="Poppins" panose="00000500000000000000" pitchFamily="50" charset="0"/>
              </a:rPr>
              <a:t>Mission, Vision </a:t>
            </a:r>
          </a:p>
          <a:p>
            <a:pPr marL="0" marR="0" lvl="0" indent="0" algn="l" defTabSz="582930" rtl="0" eaLnBrk="1" fontAlgn="auto" latinLnBrk="0" hangingPunct="1">
              <a:lnSpc>
                <a:spcPct val="100000"/>
              </a:lnSpc>
              <a:spcBef>
                <a:spcPts val="0"/>
              </a:spcBef>
              <a:spcAft>
                <a:spcPts val="0"/>
              </a:spcAft>
              <a:buClrTx/>
              <a:buSzTx/>
              <a:buFontTx/>
              <a:buNone/>
              <a:tabLst/>
              <a:defRPr/>
            </a:pPr>
            <a:r>
              <a:rPr kumimoji="0" lang="da-DK" sz="5610" b="0" i="0" u="none" strike="noStrike" kern="1200" cap="none" spc="-191" normalizeH="0" baseline="0" noProof="0" dirty="0">
                <a:ln>
                  <a:noFill/>
                </a:ln>
                <a:solidFill>
                  <a:prstClr val="white"/>
                </a:solidFill>
                <a:effectLst/>
                <a:uLnTx/>
                <a:uFillTx/>
                <a:latin typeface="Helvetica" pitchFamily="2" charset="0"/>
                <a:ea typeface="+mn-ea"/>
                <a:cs typeface="Poppins" panose="00000500000000000000" pitchFamily="50" charset="0"/>
              </a:rPr>
              <a:t>&amp; Values</a:t>
            </a:r>
          </a:p>
        </p:txBody>
      </p:sp>
      <p:sp>
        <p:nvSpPr>
          <p:cNvPr id="9" name="Right Triangle 8">
            <a:extLst>
              <a:ext uri="{FF2B5EF4-FFF2-40B4-BE49-F238E27FC236}">
                <a16:creationId xmlns:a16="http://schemas.microsoft.com/office/drawing/2014/main" id="{6419FF9F-0E40-B407-6D26-8E1A056BFAB1}"/>
              </a:ext>
            </a:extLst>
          </p:cNvPr>
          <p:cNvSpPr/>
          <p:nvPr/>
        </p:nvSpPr>
        <p:spPr>
          <a:xfrm rot="5400000" flipH="1" flipV="1">
            <a:off x="6734152" y="9020152"/>
            <a:ext cx="1165863" cy="91063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293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yellow triangle with black lines&#10;&#10;Description automatically generated">
            <a:extLst>
              <a:ext uri="{FF2B5EF4-FFF2-40B4-BE49-F238E27FC236}">
                <a16:creationId xmlns:a16="http://schemas.microsoft.com/office/drawing/2014/main" id="{49E12779-8059-3A7D-6506-7852BDB77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04" y="211234"/>
            <a:ext cx="737244" cy="490926"/>
          </a:xfrm>
          <a:prstGeom prst="rect">
            <a:avLst/>
          </a:prstGeom>
        </p:spPr>
      </p:pic>
    </p:spTree>
    <p:extLst>
      <p:ext uri="{BB962C8B-B14F-4D97-AF65-F5344CB8AC3E}">
        <p14:creationId xmlns:p14="http://schemas.microsoft.com/office/powerpoint/2010/main" val="663780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08B107-6B7A-FDBB-DBDB-EBB0E69254B6}"/>
              </a:ext>
            </a:extLst>
          </p:cNvPr>
          <p:cNvSpPr txBox="1"/>
          <p:nvPr/>
        </p:nvSpPr>
        <p:spPr>
          <a:xfrm>
            <a:off x="680688" y="618950"/>
            <a:ext cx="6043642" cy="461665"/>
          </a:xfrm>
          <a:prstGeom prst="rect">
            <a:avLst/>
          </a:prstGeom>
          <a:noFill/>
        </p:spPr>
        <p:txBody>
          <a:bodyPr wrap="none" rtlCol="0">
            <a:spAutoFit/>
          </a:bodyPr>
          <a:lstStyle/>
          <a:p>
            <a:r>
              <a:rPr lang="en-US" sz="2400" b="1" dirty="0">
                <a:latin typeface="Montserrat" pitchFamily="2" charset="77"/>
              </a:rPr>
              <a:t>Create Your Mission, Vision &amp; Values</a:t>
            </a:r>
          </a:p>
        </p:txBody>
      </p:sp>
      <p:pic>
        <p:nvPicPr>
          <p:cNvPr id="8" name="Picture 7" descr="Shape, rectangle, square&#10;&#10;Description automatically generated">
            <a:extLst>
              <a:ext uri="{FF2B5EF4-FFF2-40B4-BE49-F238E27FC236}">
                <a16:creationId xmlns:a16="http://schemas.microsoft.com/office/drawing/2014/main" id="{8A1D97E8-2C9C-4A0E-E554-C555E3AC3AC3}"/>
              </a:ext>
            </a:extLst>
          </p:cNvPr>
          <p:cNvPicPr>
            <a:picLocks noChangeAspect="1"/>
          </p:cNvPicPr>
          <p:nvPr/>
        </p:nvPicPr>
        <p:blipFill rotWithShape="1">
          <a:blip r:embed="rId3"/>
          <a:srcRect l="852" t="20537" r="388" b="58035"/>
          <a:stretch/>
        </p:blipFill>
        <p:spPr>
          <a:xfrm>
            <a:off x="0" y="0"/>
            <a:ext cx="7772400" cy="109728"/>
          </a:xfrm>
          <a:prstGeom prst="rect">
            <a:avLst/>
          </a:prstGeom>
        </p:spPr>
      </p:pic>
      <p:cxnSp>
        <p:nvCxnSpPr>
          <p:cNvPr id="10" name="Straight Connector 9">
            <a:extLst>
              <a:ext uri="{FF2B5EF4-FFF2-40B4-BE49-F238E27FC236}">
                <a16:creationId xmlns:a16="http://schemas.microsoft.com/office/drawing/2014/main" id="{B35A2581-1DC2-BB11-9D93-46CA6EE0C436}"/>
              </a:ext>
            </a:extLst>
          </p:cNvPr>
          <p:cNvCxnSpPr>
            <a:cxnSpLocks/>
          </p:cNvCxnSpPr>
          <p:nvPr/>
        </p:nvCxnSpPr>
        <p:spPr>
          <a:xfrm>
            <a:off x="773483" y="1178151"/>
            <a:ext cx="5464031" cy="0"/>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416AD-D292-B329-3884-D4B58C01C88B}"/>
              </a:ext>
            </a:extLst>
          </p:cNvPr>
          <p:cNvSpPr txBox="1"/>
          <p:nvPr/>
        </p:nvSpPr>
        <p:spPr>
          <a:xfrm>
            <a:off x="680687" y="1421294"/>
            <a:ext cx="6623779" cy="2677656"/>
          </a:xfrm>
          <a:prstGeom prst="rect">
            <a:avLst/>
          </a:prstGeom>
          <a:noFill/>
        </p:spPr>
        <p:txBody>
          <a:bodyPr wrap="square" rtlCol="0">
            <a:spAutoFit/>
          </a:bodyPr>
          <a:lstStyle/>
          <a:p>
            <a:r>
              <a:rPr lang="en-US" sz="1400" dirty="0">
                <a:effectLst/>
                <a:latin typeface="Minion Pro" panose="02040503050306020203" pitchFamily="18" charset="0"/>
              </a:rPr>
              <a:t>As CEO, you must own your company’s mission, vision, and values. You may not be solely responsible for creating them, but it’s your responsibility to hone them, communicate them, and make them part of the organizational DNA.  </a:t>
            </a:r>
          </a:p>
          <a:p>
            <a:endParaRPr lang="en-US" sz="1400" dirty="0">
              <a:latin typeface="Minion Pro" panose="02040503050306020203" pitchFamily="18" charset="0"/>
            </a:endParaRPr>
          </a:p>
          <a:p>
            <a:r>
              <a:rPr lang="en-US" sz="1400" dirty="0">
                <a:effectLst/>
                <a:latin typeface="Minion Pro" panose="02040503050306020203" pitchFamily="18" charset="0"/>
              </a:rPr>
              <a:t>A compelling mission, vision, and set of values influences all the outcomes you care about, from attracting new customers to bringing in top talent to ensuring that all parts of the organization are aligned around a shared understanding of success.</a:t>
            </a:r>
          </a:p>
          <a:p>
            <a:endParaRPr lang="en-US" sz="1400" dirty="0">
              <a:latin typeface="Minion Pro" panose="02040503050306020203" pitchFamily="18" charset="0"/>
            </a:endParaRPr>
          </a:p>
          <a:p>
            <a:r>
              <a:rPr lang="en-US" sz="1400" dirty="0">
                <a:latin typeface="Minion Pro" panose="02040503050306020203" pitchFamily="18" charset="0"/>
              </a:rPr>
              <a:t>We encourage you to evaluate your current mission statement, vision statement, and values using the following guidelines, or to create them afresh if they are old or nonexistent. Once refined, they will go at the top of your </a:t>
            </a:r>
            <a:r>
              <a:rPr lang="en-US" sz="1400" b="1" dirty="0">
                <a:latin typeface="Minion Pro" panose="02040503050306020203" pitchFamily="18" charset="0"/>
              </a:rPr>
              <a:t>1-Page Strategic Plan</a:t>
            </a:r>
            <a:r>
              <a:rPr lang="en-US" sz="1400" dirty="0">
                <a:latin typeface="Minion Pro" panose="02040503050306020203" pitchFamily="18" charset="0"/>
              </a:rPr>
              <a:t>.</a:t>
            </a:r>
            <a:endParaRPr lang="en-US" sz="1400" dirty="0">
              <a:effectLst/>
              <a:latin typeface="Minion Pro" panose="02040503050306020203" pitchFamily="18" charset="0"/>
            </a:endParaRPr>
          </a:p>
          <a:p>
            <a:endParaRPr lang="en-US" sz="1400" dirty="0">
              <a:latin typeface="Minion Pro" panose="02040503050306020203" pitchFamily="18" charset="0"/>
            </a:endParaRPr>
          </a:p>
        </p:txBody>
      </p:sp>
      <p:grpSp>
        <p:nvGrpSpPr>
          <p:cNvPr id="18" name="Group 17">
            <a:extLst>
              <a:ext uri="{FF2B5EF4-FFF2-40B4-BE49-F238E27FC236}">
                <a16:creationId xmlns:a16="http://schemas.microsoft.com/office/drawing/2014/main" id="{FC2A5CB8-F319-C6C5-2617-62D628C72F36}"/>
              </a:ext>
            </a:extLst>
          </p:cNvPr>
          <p:cNvGrpSpPr/>
          <p:nvPr/>
        </p:nvGrpSpPr>
        <p:grpSpPr>
          <a:xfrm>
            <a:off x="340342" y="4151604"/>
            <a:ext cx="7070651" cy="4927082"/>
            <a:chOff x="340342" y="2918637"/>
            <a:chExt cx="7070651" cy="4927082"/>
          </a:xfrm>
        </p:grpSpPr>
        <p:sp>
          <p:nvSpPr>
            <p:cNvPr id="17" name="Rounded Rectangle 16">
              <a:extLst>
                <a:ext uri="{FF2B5EF4-FFF2-40B4-BE49-F238E27FC236}">
                  <a16:creationId xmlns:a16="http://schemas.microsoft.com/office/drawing/2014/main" id="{CD0A1841-A841-26D7-351A-4459DBC21425}"/>
                </a:ext>
              </a:extLst>
            </p:cNvPr>
            <p:cNvSpPr/>
            <p:nvPr/>
          </p:nvSpPr>
          <p:spPr>
            <a:xfrm>
              <a:off x="340342" y="2918637"/>
              <a:ext cx="7070651" cy="4927082"/>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DBFACE1-2CCF-8DDA-6C33-6E4118A4B76F}"/>
                </a:ext>
              </a:extLst>
            </p:cNvPr>
            <p:cNvSpPr txBox="1"/>
            <p:nvPr/>
          </p:nvSpPr>
          <p:spPr>
            <a:xfrm>
              <a:off x="680687" y="3181006"/>
              <a:ext cx="2810385" cy="400110"/>
            </a:xfrm>
            <a:prstGeom prst="rect">
              <a:avLst/>
            </a:prstGeom>
            <a:noFill/>
          </p:spPr>
          <p:txBody>
            <a:bodyPr wrap="none" rtlCol="0">
              <a:spAutoFit/>
            </a:bodyPr>
            <a:lstStyle/>
            <a:p>
              <a:r>
                <a:rPr lang="en-US" sz="2000" dirty="0">
                  <a:latin typeface="Montserrat" pitchFamily="2" charset="77"/>
                </a:rPr>
                <a:t>1. Mission Statement</a:t>
              </a:r>
            </a:p>
          </p:txBody>
        </p:sp>
        <p:sp>
          <p:nvSpPr>
            <p:cNvPr id="14" name="TextBox 13">
              <a:extLst>
                <a:ext uri="{FF2B5EF4-FFF2-40B4-BE49-F238E27FC236}">
                  <a16:creationId xmlns:a16="http://schemas.microsoft.com/office/drawing/2014/main" id="{76E9E18D-24E5-752E-9571-0D216A6BE555}"/>
                </a:ext>
              </a:extLst>
            </p:cNvPr>
            <p:cNvSpPr txBox="1"/>
            <p:nvPr/>
          </p:nvSpPr>
          <p:spPr>
            <a:xfrm>
              <a:off x="914503" y="3702765"/>
              <a:ext cx="6389963" cy="2677656"/>
            </a:xfrm>
            <a:prstGeom prst="rect">
              <a:avLst/>
            </a:prstGeom>
            <a:noFill/>
          </p:spPr>
          <p:txBody>
            <a:bodyPr wrap="square" rtlCol="0">
              <a:spAutoFit/>
            </a:bodyPr>
            <a:lstStyle/>
            <a:p>
              <a:r>
                <a:rPr lang="en-US" sz="1400" dirty="0">
                  <a:effectLst/>
                  <a:latin typeface="Minion Pro" panose="02040503050306020203" pitchFamily="18" charset="0"/>
                </a:rPr>
                <a:t>The mission statement is an expression of the organization’s core purpose. The mission statement should be memorable and easy to restate. It should be something that helps any stakeholder quickly identify with the organization and see exactly why it needs to exist. For example, Hyatt’s mission statement is “To provide authentic hospitality by making a difference in the lives of the people we touch every day.” </a:t>
              </a:r>
            </a:p>
            <a:p>
              <a:endParaRPr lang="en-US" sz="1400" dirty="0">
                <a:latin typeface="Minion Pro" panose="02040503050306020203" pitchFamily="18" charset="0"/>
              </a:endParaRPr>
            </a:p>
            <a:p>
              <a:r>
                <a:rPr lang="en-US" sz="1400" dirty="0">
                  <a:effectLst/>
                  <a:latin typeface="Minion Pro" panose="02040503050306020203" pitchFamily="18" charset="0"/>
                </a:rPr>
                <a:t>Key questions to consider as you draft your mission statement include:</a:t>
              </a:r>
              <a:endParaRPr lang="en-US" sz="1400" dirty="0">
                <a:latin typeface="Minion Pro" panose="02040503050306020203" pitchFamily="18" charset="0"/>
              </a:endParaRPr>
            </a:p>
            <a:p>
              <a:endParaRPr lang="en-US" sz="1400" dirty="0">
                <a:effectLst/>
                <a:latin typeface="Minion Pro" panose="02040503050306020203" pitchFamily="18" charset="0"/>
              </a:endParaRPr>
            </a:p>
            <a:p>
              <a:pPr marL="285750" indent="-285750">
                <a:buFont typeface="Arial" panose="020B0604020202020204" pitchFamily="34" charset="0"/>
                <a:buChar char="•"/>
              </a:pPr>
              <a:r>
                <a:rPr lang="en-US" sz="1400" i="1" dirty="0">
                  <a:effectLst/>
                  <a:latin typeface="Minion Pro" panose="02040503050306020203" pitchFamily="18" charset="0"/>
                </a:rPr>
                <a:t>Why do we go to work every day?</a:t>
              </a:r>
            </a:p>
            <a:p>
              <a:pPr marL="285750" indent="-285750">
                <a:buFont typeface="Arial" panose="020B0604020202020204" pitchFamily="34" charset="0"/>
                <a:buChar char="•"/>
              </a:pPr>
              <a:r>
                <a:rPr lang="en-US" sz="1400" i="1" dirty="0">
                  <a:effectLst/>
                  <a:latin typeface="Minion Pro" panose="02040503050306020203" pitchFamily="18" charset="0"/>
                </a:rPr>
                <a:t>What makes us different from everyone else?</a:t>
              </a:r>
            </a:p>
            <a:p>
              <a:pPr marL="285750" indent="-285750">
                <a:buFont typeface="Arial" panose="020B0604020202020204" pitchFamily="34" charset="0"/>
                <a:buChar char="•"/>
              </a:pPr>
              <a:r>
                <a:rPr lang="en-US" sz="1400" i="1" dirty="0">
                  <a:effectLst/>
                  <a:latin typeface="Minion Pro" panose="02040503050306020203" pitchFamily="18" charset="0"/>
                </a:rPr>
                <a:t>What is the essence of what we’re trying to achieve?</a:t>
              </a:r>
            </a:p>
            <a:p>
              <a:endParaRPr lang="en-US" sz="1400" i="1" dirty="0">
                <a:latin typeface="Minion Pro" panose="02040503050306020203" pitchFamily="18" charset="0"/>
              </a:endParaRPr>
            </a:p>
          </p:txBody>
        </p:sp>
      </p:grpSp>
      <p:cxnSp>
        <p:nvCxnSpPr>
          <p:cNvPr id="3" name="Straight Connector 2">
            <a:extLst>
              <a:ext uri="{FF2B5EF4-FFF2-40B4-BE49-F238E27FC236}">
                <a16:creationId xmlns:a16="http://schemas.microsoft.com/office/drawing/2014/main" id="{B9A4823E-2D1C-E83F-FD7E-3C73D7DCE089}"/>
              </a:ext>
            </a:extLst>
          </p:cNvPr>
          <p:cNvCxnSpPr>
            <a:cxnSpLocks/>
          </p:cNvCxnSpPr>
          <p:nvPr/>
        </p:nvCxnSpPr>
        <p:spPr>
          <a:xfrm>
            <a:off x="767255" y="8168306"/>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923978C-A6C4-062D-511D-1B8C5A2081A8}"/>
              </a:ext>
            </a:extLst>
          </p:cNvPr>
          <p:cNvCxnSpPr>
            <a:cxnSpLocks/>
          </p:cNvCxnSpPr>
          <p:nvPr/>
        </p:nvCxnSpPr>
        <p:spPr>
          <a:xfrm>
            <a:off x="767255" y="7915538"/>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C6E4A8-7051-80B8-D142-10C663254FCA}"/>
              </a:ext>
            </a:extLst>
          </p:cNvPr>
          <p:cNvCxnSpPr>
            <a:cxnSpLocks/>
          </p:cNvCxnSpPr>
          <p:nvPr/>
        </p:nvCxnSpPr>
        <p:spPr>
          <a:xfrm>
            <a:off x="767255" y="8669499"/>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2120F2-F867-7DA8-2845-9C059D1CBA69}"/>
              </a:ext>
            </a:extLst>
          </p:cNvPr>
          <p:cNvCxnSpPr>
            <a:cxnSpLocks/>
          </p:cNvCxnSpPr>
          <p:nvPr/>
        </p:nvCxnSpPr>
        <p:spPr>
          <a:xfrm>
            <a:off x="767255" y="8416731"/>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close-up of a logo&#10;&#10;Description automatically generated">
            <a:extLst>
              <a:ext uri="{FF2B5EF4-FFF2-40B4-BE49-F238E27FC236}">
                <a16:creationId xmlns:a16="http://schemas.microsoft.com/office/drawing/2014/main" id="{E83C0F2A-8F1B-8480-4C43-E611F4D63467}"/>
              </a:ext>
            </a:extLst>
          </p:cNvPr>
          <p:cNvPicPr>
            <a:picLocks noChangeAspect="1"/>
          </p:cNvPicPr>
          <p:nvPr/>
        </p:nvPicPr>
        <p:blipFill rotWithShape="1">
          <a:blip r:embed="rId4"/>
          <a:srcRect b="39587"/>
          <a:stretch/>
        </p:blipFill>
        <p:spPr>
          <a:xfrm>
            <a:off x="212272" y="9399357"/>
            <a:ext cx="1306286" cy="382100"/>
          </a:xfrm>
          <a:prstGeom prst="rect">
            <a:avLst/>
          </a:prstGeom>
        </p:spPr>
      </p:pic>
      <p:sp>
        <p:nvSpPr>
          <p:cNvPr id="5" name="Slide Number Placeholder 4">
            <a:extLst>
              <a:ext uri="{FF2B5EF4-FFF2-40B4-BE49-F238E27FC236}">
                <a16:creationId xmlns:a16="http://schemas.microsoft.com/office/drawing/2014/main" id="{8EAA7F4E-6FD0-8DEA-82A2-1990BD8B9ECB}"/>
              </a:ext>
            </a:extLst>
          </p:cNvPr>
          <p:cNvSpPr>
            <a:spLocks noGrp="1"/>
          </p:cNvSpPr>
          <p:nvPr>
            <p:ph type="sldNum" sz="quarter" idx="12"/>
          </p:nvPr>
        </p:nvSpPr>
        <p:spPr/>
        <p:txBody>
          <a:bodyPr/>
          <a:lstStyle/>
          <a:p>
            <a:fld id="{858690B1-CF3F-294F-AF31-3518B746DB8C}" type="slidenum">
              <a:rPr lang="en-US" smtClean="0"/>
              <a:t>2</a:t>
            </a:fld>
            <a:endParaRPr lang="en-US" dirty="0"/>
          </a:p>
        </p:txBody>
      </p:sp>
    </p:spTree>
    <p:extLst>
      <p:ext uri="{BB962C8B-B14F-4D97-AF65-F5344CB8AC3E}">
        <p14:creationId xmlns:p14="http://schemas.microsoft.com/office/powerpoint/2010/main" val="91600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rectangle, square&#10;&#10;Description automatically generated">
            <a:extLst>
              <a:ext uri="{FF2B5EF4-FFF2-40B4-BE49-F238E27FC236}">
                <a16:creationId xmlns:a16="http://schemas.microsoft.com/office/drawing/2014/main" id="{8A1D97E8-2C9C-4A0E-E554-C555E3AC3AC3}"/>
              </a:ext>
            </a:extLst>
          </p:cNvPr>
          <p:cNvPicPr>
            <a:picLocks noChangeAspect="1"/>
          </p:cNvPicPr>
          <p:nvPr/>
        </p:nvPicPr>
        <p:blipFill rotWithShape="1">
          <a:blip r:embed="rId3"/>
          <a:srcRect l="852" t="20537" r="388" b="58035"/>
          <a:stretch/>
        </p:blipFill>
        <p:spPr>
          <a:xfrm>
            <a:off x="0" y="0"/>
            <a:ext cx="7772400" cy="109728"/>
          </a:xfrm>
          <a:prstGeom prst="rect">
            <a:avLst/>
          </a:prstGeom>
        </p:spPr>
      </p:pic>
      <p:grpSp>
        <p:nvGrpSpPr>
          <p:cNvPr id="18" name="Group 17">
            <a:extLst>
              <a:ext uri="{FF2B5EF4-FFF2-40B4-BE49-F238E27FC236}">
                <a16:creationId xmlns:a16="http://schemas.microsoft.com/office/drawing/2014/main" id="{FC2A5CB8-F319-C6C5-2617-62D628C72F36}"/>
              </a:ext>
            </a:extLst>
          </p:cNvPr>
          <p:cNvGrpSpPr/>
          <p:nvPr/>
        </p:nvGrpSpPr>
        <p:grpSpPr>
          <a:xfrm>
            <a:off x="340826" y="6835970"/>
            <a:ext cx="7070651" cy="2794892"/>
            <a:chOff x="340342" y="2918637"/>
            <a:chExt cx="7070651" cy="2794892"/>
          </a:xfrm>
        </p:grpSpPr>
        <p:sp>
          <p:nvSpPr>
            <p:cNvPr id="17" name="Rounded Rectangle 16">
              <a:extLst>
                <a:ext uri="{FF2B5EF4-FFF2-40B4-BE49-F238E27FC236}">
                  <a16:creationId xmlns:a16="http://schemas.microsoft.com/office/drawing/2014/main" id="{CD0A1841-A841-26D7-351A-4459DBC21425}"/>
                </a:ext>
              </a:extLst>
            </p:cNvPr>
            <p:cNvSpPr/>
            <p:nvPr/>
          </p:nvSpPr>
          <p:spPr>
            <a:xfrm>
              <a:off x="340342" y="2918637"/>
              <a:ext cx="7070651" cy="2794892"/>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DBFACE1-2CCF-8DDA-6C33-6E4118A4B76F}"/>
                </a:ext>
              </a:extLst>
            </p:cNvPr>
            <p:cNvSpPr txBox="1"/>
            <p:nvPr/>
          </p:nvSpPr>
          <p:spPr>
            <a:xfrm>
              <a:off x="680687" y="3181006"/>
              <a:ext cx="184731" cy="400110"/>
            </a:xfrm>
            <a:prstGeom prst="rect">
              <a:avLst/>
            </a:prstGeom>
            <a:noFill/>
          </p:spPr>
          <p:txBody>
            <a:bodyPr wrap="none" rtlCol="0">
              <a:spAutoFit/>
            </a:bodyPr>
            <a:lstStyle/>
            <a:p>
              <a:endParaRPr lang="en-US" sz="2000" dirty="0">
                <a:latin typeface="Montserrat" pitchFamily="2" charset="77"/>
              </a:endParaRPr>
            </a:p>
          </p:txBody>
        </p:sp>
      </p:grpSp>
      <p:grpSp>
        <p:nvGrpSpPr>
          <p:cNvPr id="6" name="Group 5">
            <a:extLst>
              <a:ext uri="{FF2B5EF4-FFF2-40B4-BE49-F238E27FC236}">
                <a16:creationId xmlns:a16="http://schemas.microsoft.com/office/drawing/2014/main" id="{E88A1547-1D4C-CD90-6E4E-0D35775CF737}"/>
              </a:ext>
            </a:extLst>
          </p:cNvPr>
          <p:cNvGrpSpPr/>
          <p:nvPr/>
        </p:nvGrpSpPr>
        <p:grpSpPr>
          <a:xfrm>
            <a:off x="345562" y="5368501"/>
            <a:ext cx="7070651" cy="3578772"/>
            <a:chOff x="340342" y="2918637"/>
            <a:chExt cx="7070651" cy="9357136"/>
          </a:xfrm>
        </p:grpSpPr>
        <p:sp>
          <p:nvSpPr>
            <p:cNvPr id="10" name="Rounded Rectangle 9">
              <a:extLst>
                <a:ext uri="{FF2B5EF4-FFF2-40B4-BE49-F238E27FC236}">
                  <a16:creationId xmlns:a16="http://schemas.microsoft.com/office/drawing/2014/main" id="{05B276D5-40D5-D051-AF80-28CBE03DD836}"/>
                </a:ext>
              </a:extLst>
            </p:cNvPr>
            <p:cNvSpPr/>
            <p:nvPr/>
          </p:nvSpPr>
          <p:spPr>
            <a:xfrm>
              <a:off x="340342" y="2918637"/>
              <a:ext cx="7070651" cy="4221125"/>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7D8B078-13E2-F7C8-0391-EF93BD870CD4}"/>
                </a:ext>
              </a:extLst>
            </p:cNvPr>
            <p:cNvSpPr txBox="1"/>
            <p:nvPr/>
          </p:nvSpPr>
          <p:spPr>
            <a:xfrm>
              <a:off x="680687" y="3403417"/>
              <a:ext cx="3259226" cy="1046137"/>
            </a:xfrm>
            <a:prstGeom prst="rect">
              <a:avLst/>
            </a:prstGeom>
            <a:noFill/>
          </p:spPr>
          <p:txBody>
            <a:bodyPr wrap="none" rtlCol="0">
              <a:spAutoFit/>
            </a:bodyPr>
            <a:lstStyle/>
            <a:p>
              <a:r>
                <a:rPr lang="en-US" sz="2000" dirty="0">
                  <a:latin typeface="Montserrat" pitchFamily="2" charset="77"/>
                </a:rPr>
                <a:t>2. Differentiating Values</a:t>
              </a:r>
            </a:p>
          </p:txBody>
        </p:sp>
        <p:sp>
          <p:nvSpPr>
            <p:cNvPr id="19" name="TextBox 18">
              <a:extLst>
                <a:ext uri="{FF2B5EF4-FFF2-40B4-BE49-F238E27FC236}">
                  <a16:creationId xmlns:a16="http://schemas.microsoft.com/office/drawing/2014/main" id="{76A456E4-9C75-425F-FF25-32EA5E99AA3D}"/>
                </a:ext>
              </a:extLst>
            </p:cNvPr>
            <p:cNvSpPr txBox="1"/>
            <p:nvPr/>
          </p:nvSpPr>
          <p:spPr>
            <a:xfrm>
              <a:off x="914503" y="4711410"/>
              <a:ext cx="6389963" cy="7564363"/>
            </a:xfrm>
            <a:prstGeom prst="rect">
              <a:avLst/>
            </a:prstGeom>
            <a:noFill/>
          </p:spPr>
          <p:txBody>
            <a:bodyPr wrap="square" rtlCol="0">
              <a:spAutoFit/>
            </a:bodyPr>
            <a:lstStyle/>
            <a:p>
              <a:r>
                <a:rPr lang="en-US" sz="1400" dirty="0">
                  <a:effectLst/>
                  <a:latin typeface="Minion Pro" panose="02040503050306020203" pitchFamily="18" charset="0"/>
                </a:rPr>
                <a:t>Your organization’s values are the principles that guide decisions and actions at every level of the workforce. A good set of values promotes autonomy while also building a sense of relatedness. </a:t>
              </a:r>
            </a:p>
            <a:p>
              <a:endParaRPr lang="en-US" sz="1400" dirty="0">
                <a:latin typeface="Minion Pro" panose="02040503050306020203" pitchFamily="18" charset="0"/>
              </a:endParaRPr>
            </a:p>
            <a:p>
              <a:r>
                <a:rPr lang="en-US" sz="1400" dirty="0">
                  <a:effectLst/>
                  <a:latin typeface="Minion Pro" panose="02040503050306020203" pitchFamily="18" charset="0"/>
                </a:rPr>
                <a:t>We call these </a:t>
              </a:r>
              <a:r>
                <a:rPr lang="en-US" sz="1400" i="1" dirty="0">
                  <a:effectLst/>
                  <a:latin typeface="Minion Pro" panose="02040503050306020203" pitchFamily="18" charset="0"/>
                </a:rPr>
                <a:t>differentiating</a:t>
              </a:r>
              <a:r>
                <a:rPr lang="en-US" sz="1400" dirty="0">
                  <a:effectLst/>
                  <a:latin typeface="Minion Pro" panose="02040503050306020203" pitchFamily="18" charset="0"/>
                </a:rPr>
                <a:t> values because we want you to choose values that are specific and unique—and not just general virtues. Rather than writing down generic and expected concepts like honesty, integrity, or quality, think about the trade-offs your employees must make day to day and what values should guide their decision making. Remember, these are values (someone else might choose to do the opposite), not virtues (everyone agrees on and expects these). </a:t>
              </a:r>
            </a:p>
            <a:p>
              <a:endParaRPr lang="en-US" sz="1400" dirty="0">
                <a:effectLst/>
                <a:latin typeface="Minion Pro" panose="02040503050306020203" pitchFamily="18" charset="0"/>
              </a:endParaRPr>
            </a:p>
            <a:p>
              <a:endParaRPr lang="en-US" sz="1400" dirty="0">
                <a:effectLst/>
                <a:latin typeface="Minion Pro" panose="02040503050306020203" pitchFamily="18" charset="0"/>
              </a:endParaRPr>
            </a:p>
            <a:p>
              <a:endParaRPr lang="en-US" sz="1400" dirty="0">
                <a:latin typeface="Minion Pro" panose="02040503050306020203" pitchFamily="18" charset="0"/>
              </a:endParaRPr>
            </a:p>
          </p:txBody>
        </p:sp>
      </p:grpSp>
      <p:grpSp>
        <p:nvGrpSpPr>
          <p:cNvPr id="22" name="Group 21">
            <a:extLst>
              <a:ext uri="{FF2B5EF4-FFF2-40B4-BE49-F238E27FC236}">
                <a16:creationId xmlns:a16="http://schemas.microsoft.com/office/drawing/2014/main" id="{B6BBCA75-BD61-3D38-6D89-059BE90853C5}"/>
              </a:ext>
            </a:extLst>
          </p:cNvPr>
          <p:cNvGrpSpPr/>
          <p:nvPr/>
        </p:nvGrpSpPr>
        <p:grpSpPr>
          <a:xfrm>
            <a:off x="340342" y="460195"/>
            <a:ext cx="7070651" cy="4640234"/>
            <a:chOff x="340342" y="2918637"/>
            <a:chExt cx="7070651" cy="4640234"/>
          </a:xfrm>
        </p:grpSpPr>
        <p:sp>
          <p:nvSpPr>
            <p:cNvPr id="23" name="Rounded Rectangle 22">
              <a:extLst>
                <a:ext uri="{FF2B5EF4-FFF2-40B4-BE49-F238E27FC236}">
                  <a16:creationId xmlns:a16="http://schemas.microsoft.com/office/drawing/2014/main" id="{6C844E49-2BD0-AA38-0B3A-0724510250F9}"/>
                </a:ext>
              </a:extLst>
            </p:cNvPr>
            <p:cNvSpPr/>
            <p:nvPr/>
          </p:nvSpPr>
          <p:spPr>
            <a:xfrm>
              <a:off x="340342" y="2918637"/>
              <a:ext cx="7070651" cy="4640234"/>
            </a:xfrm>
            <a:prstGeom prst="roundRect">
              <a:avLst>
                <a:gd name="adj" fmla="val 28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C341769-6FEC-82B3-09AE-8AB715078F66}"/>
                </a:ext>
              </a:extLst>
            </p:cNvPr>
            <p:cNvSpPr txBox="1"/>
            <p:nvPr/>
          </p:nvSpPr>
          <p:spPr>
            <a:xfrm>
              <a:off x="680687" y="3181006"/>
              <a:ext cx="2672526" cy="400110"/>
            </a:xfrm>
            <a:prstGeom prst="rect">
              <a:avLst/>
            </a:prstGeom>
            <a:noFill/>
          </p:spPr>
          <p:txBody>
            <a:bodyPr wrap="none" rtlCol="0">
              <a:spAutoFit/>
            </a:bodyPr>
            <a:lstStyle/>
            <a:p>
              <a:r>
                <a:rPr lang="en-US" sz="2000" dirty="0">
                  <a:latin typeface="Montserrat" pitchFamily="2" charset="77"/>
                </a:rPr>
                <a:t>2. Vision Statement</a:t>
              </a:r>
            </a:p>
          </p:txBody>
        </p:sp>
        <p:sp>
          <p:nvSpPr>
            <p:cNvPr id="25" name="TextBox 24">
              <a:extLst>
                <a:ext uri="{FF2B5EF4-FFF2-40B4-BE49-F238E27FC236}">
                  <a16:creationId xmlns:a16="http://schemas.microsoft.com/office/drawing/2014/main" id="{B39B829D-4A09-3F05-317C-A76F51528D66}"/>
                </a:ext>
              </a:extLst>
            </p:cNvPr>
            <p:cNvSpPr txBox="1"/>
            <p:nvPr/>
          </p:nvSpPr>
          <p:spPr>
            <a:xfrm>
              <a:off x="914503" y="3474160"/>
              <a:ext cx="6389963" cy="2677656"/>
            </a:xfrm>
            <a:prstGeom prst="rect">
              <a:avLst/>
            </a:prstGeom>
            <a:noFill/>
          </p:spPr>
          <p:txBody>
            <a:bodyPr wrap="square" rtlCol="0">
              <a:spAutoFit/>
            </a:bodyPr>
            <a:lstStyle/>
            <a:p>
              <a:endParaRPr lang="en-US" sz="1400" i="1" dirty="0">
                <a:latin typeface="Minion Pro" panose="02040503050306020203" pitchFamily="18" charset="0"/>
              </a:endParaRPr>
            </a:p>
            <a:p>
              <a:r>
                <a:rPr lang="en-US" sz="1400" dirty="0">
                  <a:latin typeface="Minion Pro" panose="02040503050306020203" pitchFamily="18" charset="0"/>
                </a:rPr>
                <a:t>The vision statement expresses the idealized state your organization will create if it achieves its mission. It should be both aspirational and inspirational, as well as easy to remember. Consider for example Habitat for Humanity’s vision statement: “A world where everyone has a decent place to live.” In a few simple, memorable words, this describes what the world will look like if the team executes its mission. </a:t>
              </a:r>
            </a:p>
            <a:p>
              <a:endParaRPr lang="en-US" sz="1400" dirty="0">
                <a:latin typeface="Minion Pro" panose="02040503050306020203" pitchFamily="18" charset="0"/>
              </a:endParaRPr>
            </a:p>
            <a:p>
              <a:r>
                <a:rPr lang="en-US" sz="1400" dirty="0">
                  <a:latin typeface="Minion Pro" panose="02040503050306020203" pitchFamily="18" charset="0"/>
                </a:rPr>
                <a:t>Key questions to consider as you craft or edit your mission statement include:</a:t>
              </a:r>
            </a:p>
            <a:p>
              <a:endParaRPr lang="en-US" sz="1400" dirty="0">
                <a:latin typeface="Minion Pro" panose="02040503050306020203" pitchFamily="18" charset="0"/>
              </a:endParaRPr>
            </a:p>
            <a:p>
              <a:pPr marL="285750" indent="-285750">
                <a:buFont typeface="Arial" panose="020B0604020202020204" pitchFamily="34" charset="0"/>
                <a:buChar char="•"/>
              </a:pPr>
              <a:r>
                <a:rPr lang="en-US" sz="1400" i="1" dirty="0">
                  <a:latin typeface="Minion Pro" panose="02040503050306020203" pitchFamily="18" charset="0"/>
                </a:rPr>
                <a:t>What role in the world do we want this organization to play?</a:t>
              </a:r>
            </a:p>
            <a:p>
              <a:pPr marL="285750" indent="-285750">
                <a:buFont typeface="Arial" panose="020B0604020202020204" pitchFamily="34" charset="0"/>
                <a:buChar char="•"/>
              </a:pPr>
              <a:r>
                <a:rPr lang="en-US" sz="1400" i="1" dirty="0">
                  <a:latin typeface="Minion Pro" panose="02040503050306020203" pitchFamily="18" charset="0"/>
                </a:rPr>
                <a:t>How will people live differently if our organization is successful?</a:t>
              </a:r>
              <a:endParaRPr lang="en-US" sz="1400" i="1" dirty="0">
                <a:effectLst/>
                <a:latin typeface="Minion Pro" panose="02040503050306020203" pitchFamily="18" charset="0"/>
              </a:endParaRPr>
            </a:p>
            <a:p>
              <a:endParaRPr lang="en-US" sz="1400" dirty="0">
                <a:latin typeface="Minion Pro" panose="02040503050306020203" pitchFamily="18" charset="0"/>
              </a:endParaRPr>
            </a:p>
          </p:txBody>
        </p:sp>
      </p:grpSp>
      <p:cxnSp>
        <p:nvCxnSpPr>
          <p:cNvPr id="26" name="Straight Connector 25">
            <a:extLst>
              <a:ext uri="{FF2B5EF4-FFF2-40B4-BE49-F238E27FC236}">
                <a16:creationId xmlns:a16="http://schemas.microsoft.com/office/drawing/2014/main" id="{DF8AD3CE-B163-2C51-663C-11060257FDAA}"/>
              </a:ext>
            </a:extLst>
          </p:cNvPr>
          <p:cNvCxnSpPr>
            <a:cxnSpLocks/>
          </p:cNvCxnSpPr>
          <p:nvPr/>
        </p:nvCxnSpPr>
        <p:spPr>
          <a:xfrm>
            <a:off x="783584" y="4167808"/>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E1B867-5578-4CDD-D541-6484837492AF}"/>
              </a:ext>
            </a:extLst>
          </p:cNvPr>
          <p:cNvCxnSpPr>
            <a:cxnSpLocks/>
          </p:cNvCxnSpPr>
          <p:nvPr/>
        </p:nvCxnSpPr>
        <p:spPr>
          <a:xfrm>
            <a:off x="783584" y="3915040"/>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83ABEAB-4800-2E3E-634B-E8F617E6B4BC}"/>
              </a:ext>
            </a:extLst>
          </p:cNvPr>
          <p:cNvCxnSpPr>
            <a:cxnSpLocks/>
          </p:cNvCxnSpPr>
          <p:nvPr/>
        </p:nvCxnSpPr>
        <p:spPr>
          <a:xfrm>
            <a:off x="783584" y="4669001"/>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B2AC58C-4F1E-12AD-A3F5-330763FF19FD}"/>
              </a:ext>
            </a:extLst>
          </p:cNvPr>
          <p:cNvCxnSpPr>
            <a:cxnSpLocks/>
          </p:cNvCxnSpPr>
          <p:nvPr/>
        </p:nvCxnSpPr>
        <p:spPr>
          <a:xfrm>
            <a:off x="783584" y="4416233"/>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A7B2922-C16C-FA49-C8C9-C130A68914E1}"/>
              </a:ext>
            </a:extLst>
          </p:cNvPr>
          <p:cNvCxnSpPr>
            <a:cxnSpLocks/>
          </p:cNvCxnSpPr>
          <p:nvPr/>
        </p:nvCxnSpPr>
        <p:spPr>
          <a:xfrm>
            <a:off x="783584" y="8837779"/>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4448C35-C784-DC41-9CAB-7C07EDCD9F48}"/>
              </a:ext>
            </a:extLst>
          </p:cNvPr>
          <p:cNvCxnSpPr>
            <a:cxnSpLocks/>
          </p:cNvCxnSpPr>
          <p:nvPr/>
        </p:nvCxnSpPr>
        <p:spPr>
          <a:xfrm>
            <a:off x="783584" y="8585011"/>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5240E51-4E86-78B2-AF4D-AA3E8D261E17}"/>
              </a:ext>
            </a:extLst>
          </p:cNvPr>
          <p:cNvCxnSpPr>
            <a:cxnSpLocks/>
          </p:cNvCxnSpPr>
          <p:nvPr/>
        </p:nvCxnSpPr>
        <p:spPr>
          <a:xfrm>
            <a:off x="783584" y="9338972"/>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D69EC5-89B0-2826-9E0D-E6F3397B0647}"/>
              </a:ext>
            </a:extLst>
          </p:cNvPr>
          <p:cNvCxnSpPr>
            <a:cxnSpLocks/>
          </p:cNvCxnSpPr>
          <p:nvPr/>
        </p:nvCxnSpPr>
        <p:spPr>
          <a:xfrm>
            <a:off x="783584" y="9086204"/>
            <a:ext cx="6393291"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43B3B09-CF58-E24D-45CA-132A23625D6D}"/>
              </a:ext>
            </a:extLst>
          </p:cNvPr>
          <p:cNvSpPr>
            <a:spLocks noGrp="1"/>
          </p:cNvSpPr>
          <p:nvPr>
            <p:ph type="sldNum" sz="quarter" idx="12"/>
          </p:nvPr>
        </p:nvSpPr>
        <p:spPr/>
        <p:txBody>
          <a:bodyPr/>
          <a:lstStyle/>
          <a:p>
            <a:fld id="{858690B1-CF3F-294F-AF31-3518B746DB8C}" type="slidenum">
              <a:rPr lang="en-US" smtClean="0"/>
              <a:t>3</a:t>
            </a:fld>
            <a:endParaRPr lang="en-US" dirty="0"/>
          </a:p>
        </p:txBody>
      </p:sp>
    </p:spTree>
    <p:extLst>
      <p:ext uri="{BB962C8B-B14F-4D97-AF65-F5344CB8AC3E}">
        <p14:creationId xmlns:p14="http://schemas.microsoft.com/office/powerpoint/2010/main" val="3316546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508</Words>
  <Application>Microsoft Macintosh PowerPoint</Application>
  <PresentationFormat>Custom</PresentationFormat>
  <Paragraphs>33</Paragraphs>
  <Slides>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vt:i4>
      </vt:variant>
    </vt:vector>
  </HeadingPairs>
  <TitlesOfParts>
    <vt:vector size="13" baseType="lpstr">
      <vt:lpstr>Aptos</vt:lpstr>
      <vt:lpstr>Aptos Display</vt:lpstr>
      <vt:lpstr>Arial</vt:lpstr>
      <vt:lpstr>Calibri</vt:lpstr>
      <vt:lpstr>Calibri Light</vt:lpstr>
      <vt:lpstr>Helvetica</vt:lpstr>
      <vt:lpstr>Minion Pro</vt:lpstr>
      <vt:lpstr>Montserrat</vt:lpstr>
      <vt:lpstr>Office Theme</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Hierholzer</dc:creator>
  <cp:lastModifiedBy>Aaron Hierholzer</cp:lastModifiedBy>
  <cp:revision>1</cp:revision>
  <dcterms:created xsi:type="dcterms:W3CDTF">2025-10-03T21:37:18Z</dcterms:created>
  <dcterms:modified xsi:type="dcterms:W3CDTF">2025-10-03T21:39:08Z</dcterms:modified>
</cp:coreProperties>
</file>