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"/>
  </p:notesMasterIdLst>
  <p:sldIdLst>
    <p:sldId id="2997" r:id="rId3"/>
    <p:sldId id="286" r:id="rId4"/>
    <p:sldId id="285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2" d="100"/>
          <a:sy n="82" d="100"/>
        </p:scale>
        <p:origin x="3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C621-CAF9-4B40-959A-32967EAF825A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F6C0-B9C0-C24B-9F11-732BDC6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70BA-5808-1C4D-A845-EADCFDAED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70BA-5808-1C4D-A845-EADCFDAED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7E08-B373-4270-879C-0B90DB2F7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EE055-0749-4B4B-AAB9-9FC2B0A5B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DD7-6BC0-4B51-90F8-22FBF347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73EE-9FF4-F94D-AE26-2B7D638E782E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0D43-35E0-47BF-A1F6-697FF588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88FE-FDFB-45E9-8089-55C87D3F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triangle with black lines&#10;&#10;Description automatically generated">
            <a:extLst>
              <a:ext uri="{FF2B5EF4-FFF2-40B4-BE49-F238E27FC236}">
                <a16:creationId xmlns:a16="http://schemas.microsoft.com/office/drawing/2014/main" id="{E701CD30-1FFF-C658-DD60-1F42EDA61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7411" y="9263724"/>
            <a:ext cx="297858" cy="4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2459-8FE6-409E-B2AA-1B0208E2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F7C5-2984-42F5-9DD2-F668E737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8A3F0-5FBA-4B09-84A3-EC39A3EF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6300-D6B5-B746-A436-D45ECC44E95B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4121-00F3-4043-A9CD-2EF59DF3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0216B-E3E5-4589-A4D2-321F9BA4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B611-45A2-4BEE-B633-906120EF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A132-2498-41A7-A108-AEFFEE4BB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4C53E-FA13-48A8-940A-4FEC80E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99EF-05DB-AA43-BB78-159573EF1927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C378-5BD9-433B-97DA-DAFC76AE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3052-D8FE-4119-9D6B-39CA3E5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57B3-6D7B-47E1-92FD-4974B26C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8B3A6-B804-40F5-AB37-5CC0132FE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6C9D2-3765-4C17-BC7D-8C456557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AC655-3CEF-4133-8734-2F1C047F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61BD-FE24-D840-B3CF-09D420E0480E}" type="datetime1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0FBF6-F625-4311-8783-B4266CA0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ABC17-480A-44CB-A03F-A464958D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80DB-2C62-40F1-B34E-C32CC120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BA678-90F3-482F-B545-9DCA451D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EF219-C12F-4848-B8C4-8FE3A913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7F390-826D-4FE0-BA77-20413F2A6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F69B4-65E0-4F52-8ED9-7675B6F80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6DCF-BC4D-44FF-9C1F-051BACD9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4497-09D0-4D42-A705-744827D476F0}" type="datetime1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EF59F-6427-49E9-82AC-87DA93FD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228F2-F60B-410B-A12D-08322057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5401-4248-41E0-8233-FED05930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D5694-BD62-405C-B2CF-38E6635E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EA5E-6B26-F54B-AA7C-F360A987576F}" type="datetime1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BA82B-4386-47EF-A019-F3129DCF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0267F-AB8D-431C-942E-64BCA990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8EE8E-BC2D-48E1-BEED-80B86491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1CC9-16CF-DA49-B64F-1DBAFF57EA1C}" type="datetime1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5DF77-C362-4202-B03F-4ED89D4B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493A2-6E86-4EA6-825A-B90FE8E2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B12E-D863-46CC-8E3B-D61F46BE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DA9A-7008-4A21-BE31-6963DB43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DD8EF-A84D-4003-B5A8-F300693D9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02D67-7FE5-41E7-9DCC-22B6FA24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F44-1F1A-8143-B3C3-081840D37071}" type="datetime1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13784-604A-465F-BBE8-6C43CC80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C2A25-6CFA-43DE-9D3C-0B5C90CA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39D6-67CF-4212-A0CE-5F9FF28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C841F-5EC5-4FA4-AD55-C7F260418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50F4-D171-4920-A8B5-5CD77F4CD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3012F-DD7A-4D09-9369-C7A3CA1C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256B-E322-8743-BE6F-E14F4EAFC364}" type="datetime1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5C60E-B750-4E67-BA25-C0E53B9D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03EAD-6D2D-4938-A667-1F4FC6CB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2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E736-5AF6-4AF0-95F8-4B02C1F8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9B266-67A2-4304-802F-CB55B88F7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EE510-90F7-40B9-9713-30D18205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89C1-50B5-DF41-B556-DFD3E2BB4EC1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1CE11-FEB0-4E76-9C84-47E26261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04BC-AAAD-48E7-93CF-C04A913F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3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63814-5701-46AB-80FD-87CEA3EC8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106DD-070F-4A7B-A15F-7DFF79FBA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82A81-5E72-4CD5-A99B-6A86E4E3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505-92FB-F84F-9FEC-6B26845BE0FD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3CD6-6AB1-4A46-BADD-55DC4A66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F7CF-6B3A-4B39-9408-51636388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30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70C26C58-CBDA-994A-BF04-A2068384B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5995" y="2351617"/>
            <a:ext cx="3146405" cy="5243407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F24718-2DD6-8B4D-875F-9176583876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9118DA-C9F9-4C4A-8E44-0A65F73E92C5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646059-E1F7-9D4F-8CDD-BE0C219CDE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764DE3-E5E6-CE4C-9A17-E9E51CAF87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386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B0108003-E436-A14C-B9F7-90195F1B9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7771" y="2066926"/>
            <a:ext cx="2158663" cy="6726554"/>
          </a:xfrm>
        </p:spPr>
        <p:txBody>
          <a:bodyPr/>
          <a:lstStyle>
            <a:lvl1pPr marL="145733" marR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5733" marR="0" lvl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/>
              <a:t>Drop your image here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48EB64-3FD4-B447-B04A-B0FB8018A2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60CF62-746E-AE43-AEA8-20E23CEACFC5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B41652-687E-374F-BDC4-53BAB23FC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2E7D4C-4E94-0449-9906-8A7F7E592D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9203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9F4D8D3C-5E77-3543-ABCA-951BD2D32C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</p:spPr>
        <p:txBody>
          <a:bodyPr/>
          <a:lstStyle>
            <a:lvl1pPr marL="145733" marR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5733" marR="0" lvl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/>
              <a:t>Drop your image here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BD2EBE-1571-5B40-8F3C-61F2A75462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43E4D6-3012-C44B-A10F-A5263C51DA05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F7B301-258D-BD4A-9404-05DED3FE8A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4302FA-20E7-A843-A813-95E8473124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796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0DFD175D-F9D9-3247-B9CD-60C0307D1A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72400" cy="4713642"/>
          </a:xfrm>
        </p:spPr>
        <p:txBody>
          <a:bodyPr/>
          <a:lstStyle>
            <a:lvl1pPr marL="145733" marR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5733" marR="0" lvl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/>
              <a:t>Drop your image here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87FBF7-D0B2-B249-8D41-13B401BD602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DB98B6-05A4-FB45-A49B-BB0753D593F5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9FC6F-BFDA-F440-B411-B4821AF09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361DC6-0AEC-EF47-A960-97F5E71740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9391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D4A881A4-9AA0-AE41-8A1B-818B989573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614" y="1930189"/>
            <a:ext cx="6557963" cy="6929120"/>
          </a:xfrm>
        </p:spPr>
        <p:txBody>
          <a:bodyPr/>
          <a:lstStyle>
            <a:lvl1pPr marL="145733" marR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5733" marR="0" lvl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/>
              <a:t>Drop your image here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008072-3BF1-E946-98BF-D8C11C182A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BC7DB6-6A13-5E44-8D2D-6FDFFEE9EFB4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08C057-D7DD-1347-80C6-E4911DB860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C2E6A-D7DB-384E-AE07-F6A00C42FD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8110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3EF14F3B-5D2E-8C44-8810-5216AA1FCF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5988" y="2933706"/>
            <a:ext cx="2978408" cy="5594984"/>
          </a:xfrm>
        </p:spPr>
        <p:txBody>
          <a:bodyPr/>
          <a:lstStyle>
            <a:lvl1pPr marL="145733" marR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5733" marR="0" lvl="0" indent="-145733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/>
              <a:t>Drop your image here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7309BD-A07D-C24D-A319-6CD97713DA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7ADEA2-7ED8-714C-B2B8-6294A4FF3972}" type="datetime1">
              <a:rPr kumimoji="1" lang="en-US" altLang="zh-CN" smtClean="0"/>
              <a:t>10/3/25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751810-D9A1-C844-BE3D-ECAB2781EB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9AF91D-29EB-8C41-BCC8-0CEB07AAC4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BD227-097F-1345-90CC-7795286D71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13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8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5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71812-67D3-8742-962A-611554AB3A9F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406EC-D8DF-8845-819A-BC459D17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9F9B1-5748-40CB-AE03-E5A86187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74A0E-FD37-426D-AF95-78857BC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899C-6475-4902-A2A0-24C31CEC6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A527-D23C-E845-8163-01874A9CADC3}" type="datetime1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54EE-F716-4051-B360-CB133A65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70ED6-8007-4FFC-B31C-978909BBF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6726-754E-4A21-8125-2C80ED34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4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9AC4C40-E73D-4E58-AC47-6EA2FB75DE01}"/>
              </a:ext>
            </a:extLst>
          </p:cNvPr>
          <p:cNvSpPr/>
          <p:nvPr/>
        </p:nvSpPr>
        <p:spPr>
          <a:xfrm rot="5400000">
            <a:off x="-349760" y="348381"/>
            <a:ext cx="2185987" cy="14864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1270000" dist="685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930">
              <a:defRPr/>
            </a:pPr>
            <a:endParaRPr lang="en-US" sz="11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BA17E-2341-4C05-9959-BEF85F15D3C1}"/>
              </a:ext>
            </a:extLst>
          </p:cNvPr>
          <p:cNvSpPr txBox="1"/>
          <p:nvPr/>
        </p:nvSpPr>
        <p:spPr>
          <a:xfrm>
            <a:off x="743234" y="4262840"/>
            <a:ext cx="6544319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930">
              <a:defRPr/>
            </a:pPr>
            <a:r>
              <a:rPr lang="da-DK" sz="5610" spc="-191" dirty="0" err="1">
                <a:solidFill>
                  <a:prstClr val="white"/>
                </a:solidFill>
                <a:latin typeface="Helvetica" pitchFamily="2" charset="0"/>
                <a:cs typeface="Poppins" panose="00000500000000000000" pitchFamily="50" charset="0"/>
              </a:rPr>
              <a:t>Executive</a:t>
            </a:r>
            <a:r>
              <a:rPr lang="da-DK" sz="5610" spc="-191" dirty="0">
                <a:solidFill>
                  <a:prstClr val="white"/>
                </a:solidFill>
                <a:latin typeface="Helvetica" pitchFamily="2" charset="0"/>
                <a:cs typeface="Poppins" panose="00000500000000000000" pitchFamily="50" charset="0"/>
              </a:rPr>
              <a:t> Performance </a:t>
            </a:r>
            <a:r>
              <a:rPr lang="da-DK" sz="5610" spc="-191" dirty="0" err="1">
                <a:solidFill>
                  <a:prstClr val="white"/>
                </a:solidFill>
                <a:latin typeface="Helvetica" pitchFamily="2" charset="0"/>
                <a:cs typeface="Poppins" panose="00000500000000000000" pitchFamily="50" charset="0"/>
              </a:rPr>
              <a:t>Profile</a:t>
            </a:r>
            <a:endParaRPr lang="da-DK" sz="5610" spc="-191" dirty="0">
              <a:solidFill>
                <a:prstClr val="white"/>
              </a:solidFill>
              <a:latin typeface="Helvetica" pitchFamily="2" charset="0"/>
              <a:cs typeface="Poppins" panose="00000500000000000000" pitchFamily="50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419FF9F-0E40-B407-6D26-8E1A056BFAB1}"/>
              </a:ext>
            </a:extLst>
          </p:cNvPr>
          <p:cNvSpPr/>
          <p:nvPr/>
        </p:nvSpPr>
        <p:spPr>
          <a:xfrm rot="5400000" flipH="1" flipV="1">
            <a:off x="6734152" y="9020152"/>
            <a:ext cx="1165863" cy="91063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930">
              <a:defRPr/>
            </a:pPr>
            <a:endParaRPr lang="en-US" sz="114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yellow triangle with black lines&#10;&#10;Description automatically generated">
            <a:extLst>
              <a:ext uri="{FF2B5EF4-FFF2-40B4-BE49-F238E27FC236}">
                <a16:creationId xmlns:a16="http://schemas.microsoft.com/office/drawing/2014/main" id="{49E12779-8059-3A7D-6506-7852BDB7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" y="211234"/>
            <a:ext cx="737244" cy="490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3BB69-8D5C-B3B7-FAEF-0A0DAC85F976}"/>
              </a:ext>
            </a:extLst>
          </p:cNvPr>
          <p:cNvSpPr txBox="1"/>
          <p:nvPr/>
        </p:nvSpPr>
        <p:spPr>
          <a:xfrm>
            <a:off x="892750" y="6047335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2930"/>
            <a:r>
              <a:rPr lang="en-US" sz="1400" dirty="0">
                <a:solidFill>
                  <a:prstClr val="white"/>
                </a:solidFill>
                <a:latin typeface="Montserrat" pitchFamily="2" charset="77"/>
              </a:rPr>
              <a:t>Find a sample EPP on the next slide, </a:t>
            </a:r>
          </a:p>
          <a:p>
            <a:pPr defTabSz="582930"/>
            <a:r>
              <a:rPr lang="en-US" sz="1400" dirty="0">
                <a:solidFill>
                  <a:prstClr val="white"/>
                </a:solidFill>
                <a:latin typeface="Montserrat" pitchFamily="2" charset="77"/>
              </a:rPr>
              <a:t>followed by a clear template for your use.</a:t>
            </a:r>
          </a:p>
        </p:txBody>
      </p:sp>
    </p:spTree>
    <p:extLst>
      <p:ext uri="{BB962C8B-B14F-4D97-AF65-F5344CB8AC3E}">
        <p14:creationId xmlns:p14="http://schemas.microsoft.com/office/powerpoint/2010/main" val="6637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08B107-6B7A-FDBB-DBDB-EBB0E69254B6}"/>
              </a:ext>
            </a:extLst>
          </p:cNvPr>
          <p:cNvSpPr txBox="1"/>
          <p:nvPr/>
        </p:nvSpPr>
        <p:spPr>
          <a:xfrm>
            <a:off x="291531" y="922610"/>
            <a:ext cx="5059398" cy="477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1" dirty="0">
                <a:latin typeface="Montserrat" pitchFamily="2" charset="77"/>
              </a:rPr>
              <a:t>Executive Performance Profile</a:t>
            </a:r>
          </a:p>
        </p:txBody>
      </p:sp>
      <p:pic>
        <p:nvPicPr>
          <p:cNvPr id="8" name="Picture 7" descr="Shape, rectangle, square&#10;&#10;Description automatically generated">
            <a:extLst>
              <a:ext uri="{FF2B5EF4-FFF2-40B4-BE49-F238E27FC236}">
                <a16:creationId xmlns:a16="http://schemas.microsoft.com/office/drawing/2014/main" id="{8A1D97E8-2C9C-4A0E-E554-C555E3AC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" t="20537" r="388" b="58035"/>
          <a:stretch/>
        </p:blipFill>
        <p:spPr>
          <a:xfrm>
            <a:off x="-1" y="1"/>
            <a:ext cx="7772401" cy="1097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A346E8-9AE7-A118-F7BB-0D9290BEDC8A}"/>
              </a:ext>
            </a:extLst>
          </p:cNvPr>
          <p:cNvGrpSpPr/>
          <p:nvPr/>
        </p:nvGrpSpPr>
        <p:grpSpPr>
          <a:xfrm>
            <a:off x="350874" y="5818341"/>
            <a:ext cx="7070650" cy="1963716"/>
            <a:chOff x="340342" y="3172639"/>
            <a:chExt cx="7070651" cy="196371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DE39C96-9322-0B69-BF1B-3090E7827735}"/>
                </a:ext>
              </a:extLst>
            </p:cNvPr>
            <p:cNvSpPr/>
            <p:nvPr/>
          </p:nvSpPr>
          <p:spPr>
            <a:xfrm>
              <a:off x="340342" y="3172639"/>
              <a:ext cx="7070651" cy="1963716"/>
            </a:xfrm>
            <a:prstGeom prst="roundRect">
              <a:avLst>
                <a:gd name="adj" fmla="val 28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E99AD-0766-E940-9610-3DEB4FA26D5A}"/>
                </a:ext>
              </a:extLst>
            </p:cNvPr>
            <p:cNvSpPr txBox="1"/>
            <p:nvPr/>
          </p:nvSpPr>
          <p:spPr>
            <a:xfrm>
              <a:off x="416527" y="332493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Montserrat" pitchFamily="2" charset="77"/>
                </a:rPr>
                <a:t>Q1 Goals: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EC835C-7122-A9A1-9A16-7E3F3577246F}"/>
              </a:ext>
            </a:extLst>
          </p:cNvPr>
          <p:cNvSpPr/>
          <p:nvPr/>
        </p:nvSpPr>
        <p:spPr>
          <a:xfrm>
            <a:off x="350875" y="3808220"/>
            <a:ext cx="7070650" cy="1929802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F48E9-0DC4-9598-3A48-D422DA2A2369}"/>
              </a:ext>
            </a:extLst>
          </p:cNvPr>
          <p:cNvSpPr txBox="1"/>
          <p:nvPr/>
        </p:nvSpPr>
        <p:spPr>
          <a:xfrm>
            <a:off x="406741" y="3948738"/>
            <a:ext cx="284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Key Performance Indicators (KPIs):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819B41-CEDB-C8FE-FDAD-2D5C07D4C688}"/>
              </a:ext>
            </a:extLst>
          </p:cNvPr>
          <p:cNvSpPr/>
          <p:nvPr/>
        </p:nvSpPr>
        <p:spPr>
          <a:xfrm>
            <a:off x="350876" y="1462315"/>
            <a:ext cx="3535325" cy="617145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C3819-2ABA-6D3B-FF27-3724046ABC8A}"/>
              </a:ext>
            </a:extLst>
          </p:cNvPr>
          <p:cNvSpPr txBox="1"/>
          <p:nvPr/>
        </p:nvSpPr>
        <p:spPr>
          <a:xfrm>
            <a:off x="406739" y="1602831"/>
            <a:ext cx="198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Name:     Joel Trammell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B9E18B1-DDD0-CF16-50F8-A926BBF761B7}"/>
              </a:ext>
            </a:extLst>
          </p:cNvPr>
          <p:cNvSpPr/>
          <p:nvPr/>
        </p:nvSpPr>
        <p:spPr>
          <a:xfrm>
            <a:off x="3982719" y="1451568"/>
            <a:ext cx="3438805" cy="617145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C0FCDC-AAE5-F67D-2CD4-D8ACCE8D4D12}"/>
              </a:ext>
            </a:extLst>
          </p:cNvPr>
          <p:cNvSpPr txBox="1"/>
          <p:nvPr/>
        </p:nvSpPr>
        <p:spPr>
          <a:xfrm>
            <a:off x="4038583" y="159208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Title: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68650A-79A1-1061-BFC7-E2F8B20E92DE}"/>
              </a:ext>
            </a:extLst>
          </p:cNvPr>
          <p:cNvSpPr/>
          <p:nvPr/>
        </p:nvSpPr>
        <p:spPr>
          <a:xfrm>
            <a:off x="350874" y="2163672"/>
            <a:ext cx="7070650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4DBBC6-BB53-C82F-CEFF-1DC625F1D03A}"/>
              </a:ext>
            </a:extLst>
          </p:cNvPr>
          <p:cNvSpPr txBox="1"/>
          <p:nvPr/>
        </p:nvSpPr>
        <p:spPr>
          <a:xfrm>
            <a:off x="406740" y="2304187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Responsibility: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641B51E-ED55-6743-2BBE-EB99F1B163D4}"/>
              </a:ext>
            </a:extLst>
          </p:cNvPr>
          <p:cNvSpPr/>
          <p:nvPr/>
        </p:nvSpPr>
        <p:spPr>
          <a:xfrm>
            <a:off x="350874" y="2987393"/>
            <a:ext cx="7070650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6A456-C165-0518-EF39-10852D6C5C2B}"/>
              </a:ext>
            </a:extLst>
          </p:cNvPr>
          <p:cNvSpPr txBox="1"/>
          <p:nvPr/>
        </p:nvSpPr>
        <p:spPr>
          <a:xfrm>
            <a:off x="406738" y="312790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Authority: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49818D-6D88-BB96-0521-638807528276}"/>
              </a:ext>
            </a:extLst>
          </p:cNvPr>
          <p:cNvSpPr/>
          <p:nvPr/>
        </p:nvSpPr>
        <p:spPr>
          <a:xfrm>
            <a:off x="361406" y="7870001"/>
            <a:ext cx="1833156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556C18-9741-B478-6F01-C6A4BC3BA2B0}"/>
              </a:ext>
            </a:extLst>
          </p:cNvPr>
          <p:cNvSpPr txBox="1"/>
          <p:nvPr/>
        </p:nvSpPr>
        <p:spPr>
          <a:xfrm>
            <a:off x="406738" y="792718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DISC Type: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11808F-C507-C772-AF1E-0A8378CA7F59}"/>
              </a:ext>
            </a:extLst>
          </p:cNvPr>
          <p:cNvSpPr/>
          <p:nvPr/>
        </p:nvSpPr>
        <p:spPr>
          <a:xfrm>
            <a:off x="5306708" y="142417"/>
            <a:ext cx="1242676" cy="1242676"/>
          </a:xfrm>
          <a:prstGeom prst="ellipse">
            <a:avLst/>
          </a:prstGeom>
          <a:blipFill dpi="0" rotWithShape="1">
            <a:blip r:embed="rId4"/>
            <a:srcRect/>
            <a:stretch>
              <a:fillRect l="-11000" t="-2000" r="-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FB3A9-FA67-FC29-AD24-427C5C1BE672}"/>
              </a:ext>
            </a:extLst>
          </p:cNvPr>
          <p:cNvSpPr txBox="1"/>
          <p:nvPr/>
        </p:nvSpPr>
        <p:spPr>
          <a:xfrm>
            <a:off x="4495427" y="1592609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VP Customer Service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86D41-A4FB-A245-E2F6-2D2ABD1901E2}"/>
              </a:ext>
            </a:extLst>
          </p:cNvPr>
          <p:cNvSpPr txBox="1"/>
          <p:nvPr/>
        </p:nvSpPr>
        <p:spPr>
          <a:xfrm>
            <a:off x="1543161" y="2323204"/>
            <a:ext cx="562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VP Customer Service is responsible for ensuring the highest possible level of customer satisfaction with available resources.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00B529-FDA2-BAA8-DC6F-D14648E632CF}"/>
              </a:ext>
            </a:extLst>
          </p:cNvPr>
          <p:cNvSpPr txBox="1"/>
          <p:nvPr/>
        </p:nvSpPr>
        <p:spPr>
          <a:xfrm>
            <a:off x="1569826" y="3128197"/>
            <a:ext cx="562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VP Customer Service is authorized to approve all departmental budgeted expense items or unbudgeted items less than $5,000.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2CD05-B5E3-8407-41A2-CF665549346A}"/>
              </a:ext>
            </a:extLst>
          </p:cNvPr>
          <p:cNvSpPr txBox="1"/>
          <p:nvPr/>
        </p:nvSpPr>
        <p:spPr>
          <a:xfrm>
            <a:off x="1630173" y="4413551"/>
            <a:ext cx="4816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8" indent="-228598">
              <a:buAutoNum type="arabicPeriod"/>
            </a:pPr>
            <a:r>
              <a:rPr lang="en-US" sz="1200" dirty="0">
                <a:latin typeface="Montserrat" pitchFamily="2" charset="77"/>
              </a:rPr>
              <a:t>Customer satisfaction as measured by NPS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pPr marL="228598" indent="-228598">
              <a:buAutoNum type="arabicPeriod"/>
            </a:pPr>
            <a:r>
              <a:rPr lang="en-US" sz="1200" dirty="0">
                <a:latin typeface="Montserrat" pitchFamily="2" charset="77"/>
              </a:rPr>
              <a:t>Percentage of customers renewing maintenance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pPr marL="228598" indent="-228598">
              <a:buAutoNum type="arabicPeriod"/>
            </a:pPr>
            <a:r>
              <a:rPr lang="en-US" sz="1200" dirty="0">
                <a:latin typeface="Montserrat" pitchFamily="2" charset="77"/>
              </a:rPr>
              <a:t>Number of customer referrals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85E843-E46C-2C9D-A04A-D6B7867C4DED}"/>
              </a:ext>
            </a:extLst>
          </p:cNvPr>
          <p:cNvSpPr txBox="1"/>
          <p:nvPr/>
        </p:nvSpPr>
        <p:spPr>
          <a:xfrm>
            <a:off x="1672074" y="6152884"/>
            <a:ext cx="5173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8" indent="-342898">
              <a:buFont typeface="+mj-lt"/>
              <a:buAutoNum type="arabicPeriod"/>
            </a:pPr>
            <a:r>
              <a:rPr lang="en-US" sz="1200" dirty="0">
                <a:latin typeface="Montserrat" pitchFamily="2" charset="77"/>
              </a:rPr>
              <a:t>Increase NPS score from 40 to 45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pPr marL="342898" indent="-342898">
              <a:buFont typeface="+mj-lt"/>
              <a:buAutoNum type="arabicPeriod"/>
            </a:pPr>
            <a:r>
              <a:rPr lang="en-US" sz="1200" dirty="0">
                <a:latin typeface="Montserrat" pitchFamily="2" charset="77"/>
              </a:rPr>
              <a:t>Reach 90% customer renewals within the quarter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pPr marL="342898" indent="-342898">
              <a:buFont typeface="+mj-lt"/>
              <a:buAutoNum type="arabicPeriod"/>
            </a:pPr>
            <a:r>
              <a:rPr lang="en-US" sz="1200" dirty="0">
                <a:latin typeface="Montserrat" pitchFamily="2" charset="77"/>
              </a:rPr>
              <a:t>Provide five customer referrals to sales and marketing</a:t>
            </a:r>
          </a:p>
          <a:p>
            <a:pPr marL="342898" indent="-342898">
              <a:buFont typeface="+mj-lt"/>
              <a:buAutoNum type="arabicPeriod"/>
            </a:pPr>
            <a:endParaRPr lang="en-US" sz="1200" dirty="0">
              <a:latin typeface="Montserrat" pitchFamily="2" charset="77"/>
            </a:endParaRPr>
          </a:p>
          <a:p>
            <a:pPr marL="342898" indent="-342898">
              <a:buFont typeface="+mj-lt"/>
              <a:buAutoNum type="arabicPeriod"/>
            </a:pPr>
            <a:r>
              <a:rPr lang="en-US" sz="1200" dirty="0">
                <a:latin typeface="Montserrat" pitchFamily="2" charset="77"/>
              </a:rPr>
              <a:t>Reduce average trouble ticket solution time to 3 hours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DEA49F-7695-14D3-2CE9-416B3310465C}"/>
              </a:ext>
            </a:extLst>
          </p:cNvPr>
          <p:cNvSpPr txBox="1"/>
          <p:nvPr/>
        </p:nvSpPr>
        <p:spPr>
          <a:xfrm>
            <a:off x="1312680" y="794033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Dc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2868000-53F1-1789-491B-D9C91A9F17A5}"/>
              </a:ext>
            </a:extLst>
          </p:cNvPr>
          <p:cNvSpPr/>
          <p:nvPr/>
        </p:nvSpPr>
        <p:spPr>
          <a:xfrm>
            <a:off x="2286471" y="7872422"/>
            <a:ext cx="5135054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13DADF-40CD-A3A5-D174-DF99876E841B}"/>
              </a:ext>
            </a:extLst>
          </p:cNvPr>
          <p:cNvSpPr txBox="1"/>
          <p:nvPr/>
        </p:nvSpPr>
        <p:spPr>
          <a:xfrm>
            <a:off x="2331802" y="7929605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CliftonStrengths: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B3BAFB-1E75-F0A7-D32D-3498C6F5BBCC}"/>
              </a:ext>
            </a:extLst>
          </p:cNvPr>
          <p:cNvSpPr txBox="1"/>
          <p:nvPr/>
        </p:nvSpPr>
        <p:spPr>
          <a:xfrm>
            <a:off x="3654304" y="7942752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Learner, Relator, Competition, </a:t>
            </a:r>
          </a:p>
          <a:p>
            <a:r>
              <a:rPr lang="en-US" sz="1200" dirty="0">
                <a:latin typeface="Montserrat" pitchFamily="2" charset="77"/>
              </a:rPr>
              <a:t>Intellection, Responsibility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714A6E52-CFFB-86E8-F3A1-FE9E10A5B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587"/>
          <a:stretch/>
        </p:blipFill>
        <p:spPr>
          <a:xfrm>
            <a:off x="212272" y="9399357"/>
            <a:ext cx="1306287" cy="382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33AD6-D714-D13E-847C-B3F10903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90B1-CF3F-294F-AF31-3518B746DB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08B107-6B7A-FDBB-DBDB-EBB0E69254B6}"/>
              </a:ext>
            </a:extLst>
          </p:cNvPr>
          <p:cNvSpPr txBox="1"/>
          <p:nvPr/>
        </p:nvSpPr>
        <p:spPr>
          <a:xfrm>
            <a:off x="259182" y="453765"/>
            <a:ext cx="5059398" cy="477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1" dirty="0">
                <a:latin typeface="Montserrat" pitchFamily="2" charset="77"/>
              </a:rPr>
              <a:t>Executive Performance Profile</a:t>
            </a:r>
          </a:p>
        </p:txBody>
      </p:sp>
      <p:pic>
        <p:nvPicPr>
          <p:cNvPr id="8" name="Picture 7" descr="Shape, rectangle, square&#10;&#10;Description automatically generated">
            <a:extLst>
              <a:ext uri="{FF2B5EF4-FFF2-40B4-BE49-F238E27FC236}">
                <a16:creationId xmlns:a16="http://schemas.microsoft.com/office/drawing/2014/main" id="{8A1D97E8-2C9C-4A0E-E554-C555E3AC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" t="20537" r="388" b="58035"/>
          <a:stretch/>
        </p:blipFill>
        <p:spPr>
          <a:xfrm>
            <a:off x="-1" y="1"/>
            <a:ext cx="7772401" cy="1097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5FF20A-C4AC-A450-9AE5-DA3696EA7428}"/>
              </a:ext>
            </a:extLst>
          </p:cNvPr>
          <p:cNvGrpSpPr/>
          <p:nvPr/>
        </p:nvGrpSpPr>
        <p:grpSpPr>
          <a:xfrm>
            <a:off x="350874" y="5506720"/>
            <a:ext cx="7070650" cy="2631441"/>
            <a:chOff x="340342" y="5580100"/>
            <a:chExt cx="7070651" cy="2631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A346E8-9AE7-A118-F7BB-0D9290BEDC8A}"/>
                </a:ext>
              </a:extLst>
            </p:cNvPr>
            <p:cNvGrpSpPr/>
            <p:nvPr/>
          </p:nvGrpSpPr>
          <p:grpSpPr>
            <a:xfrm>
              <a:off x="340342" y="5580100"/>
              <a:ext cx="7070651" cy="2631440"/>
              <a:chOff x="340342" y="3172638"/>
              <a:chExt cx="7070651" cy="263144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0DE39C96-9322-0B69-BF1B-3090E7827735}"/>
                  </a:ext>
                </a:extLst>
              </p:cNvPr>
              <p:cNvSpPr/>
              <p:nvPr/>
            </p:nvSpPr>
            <p:spPr>
              <a:xfrm>
                <a:off x="340342" y="3172638"/>
                <a:ext cx="7070651" cy="2631440"/>
              </a:xfrm>
              <a:prstGeom prst="roundRect">
                <a:avLst>
                  <a:gd name="adj" fmla="val 285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BE99AD-0766-E940-9610-3DEB4FA26D5A}"/>
                  </a:ext>
                </a:extLst>
              </p:cNvPr>
              <p:cNvSpPr txBox="1"/>
              <p:nvPr/>
            </p:nvSpPr>
            <p:spPr>
              <a:xfrm>
                <a:off x="416527" y="3324929"/>
                <a:ext cx="1375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Montserrat" pitchFamily="2" charset="77"/>
                  </a:rPr>
                  <a:t>Quarterly Goals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CA84A9-7C65-753B-F0A7-D39C8E70F96E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6573347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93E3A2-7E1C-34CA-ADBD-BE6638875F83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6320579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7F2B5B-685E-D564-A3E5-18DD3A4F88D8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7074540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489B4-8BC2-75AE-7432-676EB3C86D82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6821772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A38CEB-F446-04C4-8F85-4D4B47197B12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7574161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908A5B-ADCC-21CC-89D1-8050AECC53F4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7321393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D1A66C-8BE2-4509-B3E3-1A1B01BA3DC4}"/>
                </a:ext>
              </a:extLst>
            </p:cNvPr>
            <p:cNvCxnSpPr>
              <a:cxnSpLocks/>
            </p:cNvCxnSpPr>
            <p:nvPr/>
          </p:nvCxnSpPr>
          <p:spPr>
            <a:xfrm>
              <a:off x="689554" y="7847426"/>
              <a:ext cx="639329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EC835C-7122-A9A1-9A16-7E3F3577246F}"/>
              </a:ext>
            </a:extLst>
          </p:cNvPr>
          <p:cNvSpPr/>
          <p:nvPr/>
        </p:nvSpPr>
        <p:spPr>
          <a:xfrm>
            <a:off x="350875" y="3496602"/>
            <a:ext cx="7070650" cy="1929802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F48E9-0DC4-9598-3A48-D422DA2A2369}"/>
              </a:ext>
            </a:extLst>
          </p:cNvPr>
          <p:cNvSpPr txBox="1"/>
          <p:nvPr/>
        </p:nvSpPr>
        <p:spPr>
          <a:xfrm>
            <a:off x="406740" y="3637119"/>
            <a:ext cx="2816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Key Performance Indicators (KPIs)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819B41-CEDB-C8FE-FDAD-2D5C07D4C688}"/>
              </a:ext>
            </a:extLst>
          </p:cNvPr>
          <p:cNvSpPr/>
          <p:nvPr/>
        </p:nvSpPr>
        <p:spPr>
          <a:xfrm>
            <a:off x="350876" y="1150696"/>
            <a:ext cx="3535325" cy="617145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C3819-2ABA-6D3B-FF27-3724046ABC8A}"/>
              </a:ext>
            </a:extLst>
          </p:cNvPr>
          <p:cNvSpPr txBox="1"/>
          <p:nvPr/>
        </p:nvSpPr>
        <p:spPr>
          <a:xfrm>
            <a:off x="406738" y="129121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Name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B9E18B1-DDD0-CF16-50F8-A926BBF761B7}"/>
              </a:ext>
            </a:extLst>
          </p:cNvPr>
          <p:cNvSpPr/>
          <p:nvPr/>
        </p:nvSpPr>
        <p:spPr>
          <a:xfrm>
            <a:off x="3982719" y="1139949"/>
            <a:ext cx="3438805" cy="617145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C0FCDC-AAE5-F67D-2CD4-D8ACCE8D4D12}"/>
              </a:ext>
            </a:extLst>
          </p:cNvPr>
          <p:cNvSpPr txBox="1"/>
          <p:nvPr/>
        </p:nvSpPr>
        <p:spPr>
          <a:xfrm>
            <a:off x="4038583" y="1280465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Title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68650A-79A1-1061-BFC7-E2F8B20E92DE}"/>
              </a:ext>
            </a:extLst>
          </p:cNvPr>
          <p:cNvSpPr/>
          <p:nvPr/>
        </p:nvSpPr>
        <p:spPr>
          <a:xfrm>
            <a:off x="350874" y="1852053"/>
            <a:ext cx="7070650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4DBBC6-BB53-C82F-CEFF-1DC625F1D03A}"/>
              </a:ext>
            </a:extLst>
          </p:cNvPr>
          <p:cNvSpPr txBox="1"/>
          <p:nvPr/>
        </p:nvSpPr>
        <p:spPr>
          <a:xfrm>
            <a:off x="406739" y="1992569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Responsibility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641B51E-ED55-6743-2BBE-EB99F1B163D4}"/>
              </a:ext>
            </a:extLst>
          </p:cNvPr>
          <p:cNvSpPr/>
          <p:nvPr/>
        </p:nvSpPr>
        <p:spPr>
          <a:xfrm>
            <a:off x="350874" y="2675774"/>
            <a:ext cx="7070650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6A456-C165-0518-EF39-10852D6C5C2B}"/>
              </a:ext>
            </a:extLst>
          </p:cNvPr>
          <p:cNvSpPr txBox="1"/>
          <p:nvPr/>
        </p:nvSpPr>
        <p:spPr>
          <a:xfrm>
            <a:off x="406739" y="2816290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Authority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49818D-6D88-BB96-0521-638807528276}"/>
              </a:ext>
            </a:extLst>
          </p:cNvPr>
          <p:cNvSpPr/>
          <p:nvPr/>
        </p:nvSpPr>
        <p:spPr>
          <a:xfrm>
            <a:off x="361406" y="8234066"/>
            <a:ext cx="7070650" cy="739509"/>
          </a:xfrm>
          <a:prstGeom prst="roundRect">
            <a:avLst>
              <a:gd name="adj" fmla="val 2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556C18-9741-B478-6F01-C6A4BC3BA2B0}"/>
              </a:ext>
            </a:extLst>
          </p:cNvPr>
          <p:cNvSpPr txBox="1"/>
          <p:nvPr/>
        </p:nvSpPr>
        <p:spPr>
          <a:xfrm>
            <a:off x="406738" y="8291248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DISC Type / Strengths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BE0341-6482-ABFD-8915-7DB632D97C5E}"/>
              </a:ext>
            </a:extLst>
          </p:cNvPr>
          <p:cNvCxnSpPr>
            <a:cxnSpLocks/>
          </p:cNvCxnSpPr>
          <p:nvPr/>
        </p:nvCxnSpPr>
        <p:spPr>
          <a:xfrm>
            <a:off x="980774" y="1568208"/>
            <a:ext cx="273778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558ABC-93E9-F6FD-B347-6F44856B9550}"/>
              </a:ext>
            </a:extLst>
          </p:cNvPr>
          <p:cNvCxnSpPr>
            <a:cxnSpLocks/>
          </p:cNvCxnSpPr>
          <p:nvPr/>
        </p:nvCxnSpPr>
        <p:spPr>
          <a:xfrm>
            <a:off x="4500262" y="1557462"/>
            <a:ext cx="273778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CCD253-A6CC-3A9E-78CC-FA2B83D4B766}"/>
              </a:ext>
            </a:extLst>
          </p:cNvPr>
          <p:cNvCxnSpPr>
            <a:cxnSpLocks/>
          </p:cNvCxnSpPr>
          <p:nvPr/>
        </p:nvCxnSpPr>
        <p:spPr>
          <a:xfrm>
            <a:off x="786073" y="2463214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67A916-C7C0-29C3-CA25-2BD99AFA2110}"/>
              </a:ext>
            </a:extLst>
          </p:cNvPr>
          <p:cNvCxnSpPr>
            <a:cxnSpLocks/>
          </p:cNvCxnSpPr>
          <p:nvPr/>
        </p:nvCxnSpPr>
        <p:spPr>
          <a:xfrm>
            <a:off x="1554809" y="2210446"/>
            <a:ext cx="562455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B8F8FD-B491-17F8-2729-D835D4B5B779}"/>
              </a:ext>
            </a:extLst>
          </p:cNvPr>
          <p:cNvCxnSpPr>
            <a:cxnSpLocks/>
          </p:cNvCxnSpPr>
          <p:nvPr/>
        </p:nvCxnSpPr>
        <p:spPr>
          <a:xfrm>
            <a:off x="786071" y="3265855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DA2169-6A4A-A9C9-CF80-BC0378B4A200}"/>
              </a:ext>
            </a:extLst>
          </p:cNvPr>
          <p:cNvCxnSpPr>
            <a:cxnSpLocks/>
          </p:cNvCxnSpPr>
          <p:nvPr/>
        </p:nvCxnSpPr>
        <p:spPr>
          <a:xfrm>
            <a:off x="1237415" y="3013086"/>
            <a:ext cx="59419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3FFA9C-E3A6-805C-FB5C-09A096958E5D}"/>
              </a:ext>
            </a:extLst>
          </p:cNvPr>
          <p:cNvCxnSpPr>
            <a:cxnSpLocks/>
          </p:cNvCxnSpPr>
          <p:nvPr/>
        </p:nvCxnSpPr>
        <p:spPr>
          <a:xfrm>
            <a:off x="700085" y="4417167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522940-357A-3CBE-41E9-6F61BC26EFBD}"/>
              </a:ext>
            </a:extLst>
          </p:cNvPr>
          <p:cNvCxnSpPr>
            <a:cxnSpLocks/>
          </p:cNvCxnSpPr>
          <p:nvPr/>
        </p:nvCxnSpPr>
        <p:spPr>
          <a:xfrm>
            <a:off x="700085" y="4164399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E6756-4DBF-3AA5-616E-F04332E55D9C}"/>
              </a:ext>
            </a:extLst>
          </p:cNvPr>
          <p:cNvCxnSpPr>
            <a:cxnSpLocks/>
          </p:cNvCxnSpPr>
          <p:nvPr/>
        </p:nvCxnSpPr>
        <p:spPr>
          <a:xfrm>
            <a:off x="700085" y="4918360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CE0AA3-D2E8-F33A-4DF1-63FD6E0CE439}"/>
              </a:ext>
            </a:extLst>
          </p:cNvPr>
          <p:cNvCxnSpPr>
            <a:cxnSpLocks/>
          </p:cNvCxnSpPr>
          <p:nvPr/>
        </p:nvCxnSpPr>
        <p:spPr>
          <a:xfrm>
            <a:off x="700085" y="4665591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627750-C8A0-36A5-AE43-389C08D1A4B5}"/>
              </a:ext>
            </a:extLst>
          </p:cNvPr>
          <p:cNvCxnSpPr>
            <a:cxnSpLocks/>
          </p:cNvCxnSpPr>
          <p:nvPr/>
        </p:nvCxnSpPr>
        <p:spPr>
          <a:xfrm>
            <a:off x="700085" y="5165213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ED6672-3A1E-82CC-3044-753B09994C6C}"/>
              </a:ext>
            </a:extLst>
          </p:cNvPr>
          <p:cNvCxnSpPr>
            <a:cxnSpLocks/>
          </p:cNvCxnSpPr>
          <p:nvPr/>
        </p:nvCxnSpPr>
        <p:spPr>
          <a:xfrm>
            <a:off x="1647265" y="8537764"/>
            <a:ext cx="543558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25DAF0-17ED-FC56-B5C4-F7FDA37D6B92}"/>
              </a:ext>
            </a:extLst>
          </p:cNvPr>
          <p:cNvCxnSpPr>
            <a:cxnSpLocks/>
          </p:cNvCxnSpPr>
          <p:nvPr/>
        </p:nvCxnSpPr>
        <p:spPr>
          <a:xfrm>
            <a:off x="689553" y="8811029"/>
            <a:ext cx="6393291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65799EAB-8516-1BEC-C7EC-33D7828F9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587"/>
          <a:stretch/>
        </p:blipFill>
        <p:spPr>
          <a:xfrm>
            <a:off x="212272" y="9399357"/>
            <a:ext cx="1306287" cy="382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940E7-D7C4-72EE-01D1-519B25BE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90B1-CF3F-294F-AF31-3518B746D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5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173</Words>
  <Application>Microsoft Macintosh PowerPoint</Application>
  <PresentationFormat>Custom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Helvetica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Hierholzer</dc:creator>
  <cp:lastModifiedBy>Aaron Hierholzer</cp:lastModifiedBy>
  <cp:revision>1</cp:revision>
  <dcterms:created xsi:type="dcterms:W3CDTF">2025-10-03T21:26:35Z</dcterms:created>
  <dcterms:modified xsi:type="dcterms:W3CDTF">2025-10-03T21:29:22Z</dcterms:modified>
</cp:coreProperties>
</file>